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2"/>
  </p:notesMasterIdLst>
  <p:sldIdLst>
    <p:sldId id="258" r:id="rId3"/>
    <p:sldId id="268" r:id="rId4"/>
    <p:sldId id="275" r:id="rId5"/>
    <p:sldId id="277" r:id="rId6"/>
    <p:sldId id="276" r:id="rId7"/>
    <p:sldId id="280" r:id="rId8"/>
    <p:sldId id="281" r:id="rId9"/>
    <p:sldId id="282" r:id="rId10"/>
    <p:sldId id="278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2" r:id="rId20"/>
    <p:sldId id="293" r:id="rId21"/>
    <p:sldId id="294" r:id="rId22"/>
    <p:sldId id="296" r:id="rId23"/>
    <p:sldId id="301" r:id="rId24"/>
    <p:sldId id="302" r:id="rId25"/>
    <p:sldId id="303" r:id="rId26"/>
    <p:sldId id="310" r:id="rId27"/>
    <p:sldId id="295" r:id="rId28"/>
    <p:sldId id="297" r:id="rId29"/>
    <p:sldId id="298" r:id="rId30"/>
    <p:sldId id="299" r:id="rId31"/>
    <p:sldId id="300" r:id="rId32"/>
    <p:sldId id="304" r:id="rId33"/>
    <p:sldId id="305" r:id="rId34"/>
    <p:sldId id="306" r:id="rId35"/>
    <p:sldId id="307" r:id="rId36"/>
    <p:sldId id="308" r:id="rId37"/>
    <p:sldId id="309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343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19:14:58.86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118 227,'1'11,"0"0,1 1,1-2,-1 1,2 0,0 0,0-1,0 0,1 0,1 0,0 0,0-1,1 0,0-1,1 1,5 4,20 18,1-2,1-1,20 10,-36-24,2 0,27 19,-2 1,-1 2,-1 2,-3 2,6 10,-35-36,1 1,0-2,0 0,1 0,1-1,0-1,1-1,0 0,0-1,1 0,1-2,11 4,100 31,-39-14,-2 4,27 16,-104-43,15 9,1-2,1 0,0-2,0-1,1-2,3 0,-27-6,0 0,0 0,0-1,0 1,1-1,-1-1,0 1,0-1,0 0,0 0,0 0,0-1,0 1,-1-1,1 0,-1-1,1 1,-1-1,0 0,0 0,0 0,0-1,0 1,-1-1,1 0,-1 0,0 0,-1-1,1 1,-1-1,0 1,0-1,0 0,0 0,-1 0,0 0,0 0,0-4,3-17,-1 0,-1 0,-2 0,0 0,-2 0,-1 0,-1 0,-1 0,-1 1,-2 0,0 0,-2 0,0 2,-2-1,-10-15,8 14,-1 0,0 2,-2 0,-1 0,-1 2,0 0,-2 1,-11-8,-2 3,0 1,-1 1,-1 2,-6-1,20 12,1 2,-2 0,1 1,-1 1,0 2,0 0,-1 1,-3 1,-61 2,-15 4,29 0,-71-6,39-16,77 11,-1 2,-25-2,15 6,29 2,0-1,0 0,0 0,0-2,0 1,0-1,1-1,-1 0,-4-2,15 5,-1-1,1 1,-1 0,1-1,0 1,-1 0,1-1,0 1,-1-1,1 1,0 0,0-1,-1 1,1-1,0 1,0-1,0 1,-1-1,1 1,0-1,0 1,0-1,0 1,0-1,0 1,0-1,0 1,0-1,0 1,1-1,-1 1,0-1,0 1,0-1,1 1,-1-1,0 1,0 0,1-1,-1 1,15-20,-12 18,7-8,0 1,0 0,1 1,0 0,1 1,0 0,0 1,0 0,1 1,-1 1,1 0,0 0,1 1,12-1,25 0,0 1,1 2,19 4,-2 0,5-1,-18 1,1-3,9-3,-36-2,0-1,-1-1,18-7,60-14,-27 19,0 3,0 4,18 4,-22-1,-69-1,-1 0,1 0,0 0,-1 1,1 0,-1 1,1-1,-1 1,1 0,-1 1,0 0,0 0,0 0,-1 0,1 1,-1 0,0 0,0 1,0 0,0-1,-1 1,0 1,0-1,0 1,-1-1,0 1,0 0,0 0,-1 1,2 1,0 0,0-1,1 0,0 0,0 0,0 0,1-1,0 0,1 0,-1 0,1-1,0 0,5 2,-6-2,-1-1,1 1,-1-1,-1 1,1 1,-1-1,1 1,-2 0,1 0,-1 0,1 0,-2 0,1 1,-1 0,0-1,0 1,-1 0,3 17,-2 1,0-1,-1 1,-2 4,1-16,-2 3,-1-1,0 1,-1-1,-1 0,0 0,-1-1,0 0,-1 0,-1 0,-3 3,-1 4,1 1,1 0,-7 21,-8 35,10-33,2 0,1 1,2 8,-32 184,37-220,0 0,-1 0,-1 0,0 0,-2-1,-9 15,10-20,1 0,0 1,0 0,2 1,0-1,0 1,1 0,1 0,0 1,1-1,0 14,2-25,0-1,0 0,0 1,0-1,0 0,1 1,-1-1,1 0,-1 1,1-1,0 0,0 0,0 0,0 0,0 0,1 0,-1 0,1 0,-1 0,1-1,0 1,-1-1,1 1,0-1,1 1,0-1,0 0,0-1,0 1,0-1,0 0,1 0,-1 0,0 0,0-1,0 1,0-1,0 0,0 0,0 0,0 0,2-1,14-8,0 0,0-2,-1 0,15-14,-23 18,-1-1,0-1,-1 1,0-1,-1-1,1 1,-2-1,4-8,39-99,-28 63,-8 18,-1-1,5-32,-16 225,1-40,-1-38,-6 52,5-124,-1 0,0 0,0 0,0 0,-1 0,1-1,-1 1,0 0,-1-1,1 1,-1-1,0 0,0 0,0 0,-1 0,1 0,-1-1,0 0,0 0,0 0,0 0,0 0,-1-1,0 0,1 0,-1 0,0-1,0 1,-3 0,-17 2,1-1,-1-1,0-1,0-1,-17-3,6 1,23 2,0-1,0 0,0-1,1 0,-1-1,0-1,1 0,0 0,0-1,0-1,1 0,0-1,-4-2,2 0,-2 0,1 1,-1 1,0 1,0 0,-1 1,0 0,0 1,0 1,0 1,-5 0,-38-1,-1 2,-30 5,-5-1,-510-2,575-3,1-1,0-1,-21-7,-17-2,61 12,-1 0,1 0,0-1,-1 0,1 0,0 0,0-1,1 0,-1 0,0-1,1 1,0-1,0 0,0-1,0 1,1-1,-3-3,3 0,-1 0,1 0,0-1,1 0,0 0,0 0,1 0,0 0,0 0,1 0,0-10,-1-94,7-39,0-22,-6-65,-4 344,-6-1,-22 100,21-134,3 0,3 1,3 0,4 0,4 20,-2-52,3 0,1-1,1 0,10 22,-16-53,1 0,1 0,-1 0,1-1,0 0,0 0,1 0,0 0,0 0,0-1,1 0,-1 0,1-1,0 0,1 0,-1 0,1 0,0-1,0-1,0 1,0-1,0 0,7 1,16 1,1-1,0-2,1-1,-1-1,9-2,28-1,418 2,-462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19:15:15.00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302 224,'0'-1,"0"-1,1 1,-1 0,1-1,-1 1,1 0,0-1,0 1,0 0,0 0,0 0,0 0,0 0,0 0,0 0,0 0,0 0,1 0,-1 0,0 1,0-1,1 1,-1-1,1 1,-1-1,1 1,-1 0,2 0,48-8,-43 7,149-7,116 10,-80 1,-135-6,-1-2,17-5,-11 1,51-1,487 11,-598-1,56-4,-57 4,0-1,0 1,-1 0,1-1,0 1,0-1,-1 1,1-1,-1 0,1 1,0-1,-1 0,1 0,-1 0,0-1,1 1,-1 0,0 0,0-1,0 1,0-1,0 1,0-1,0 1,0-1,-1 1,1-1,0 0,-1-1,0 1,0 1,-1-1,0 1,1-1,-1 1,0-1,0 1,0-1,0 1,0 0,0 0,0-1,0 1,0 0,-1 0,1 0,0 0,-1 1,1-1,-1 0,1 0,-1 1,1-1,-1 1,1-1,-1 1,1 0,-1 0,-1 0,-57-8,53 8,-132-3,89 4,-1-2,1-3,-19-4,-50-8,-2 6,1 5,-90 9,18-1,61-5,-116-17,186 11,0 3,-1 2,-27 5,85-2,-1 0,1 0,0 1,-1 0,1 0,0 0,0 1,0-1,0 1,0 0,0 0,0 0,1 1,-1-1,1 1,0 0,-3 2,2 0,1 1,-1 0,1 0,0 0,1 0,-1 0,1 0,1 0,-1 1,1-1,0 2,-1 0,-1 1,0-1,-1 0,1 0,-2 0,1 0,-1-1,0 1,0-1,-2 1,0 0,1 0,0 1,0 0,1 0,0 1,1 0,-1 0,0 9,1 1,1-1,1 1,1-1,0 1,1 0,2-1,0 1,0-1,2 1,1-1,0 0,1-1,1 1,1-1,7 12,-11-24,-1-1,1 0,-1 0,1-1,1 1,-1-1,1 0,0 0,-1 0,2-1,-1 0,0 0,1 0,-1 0,1-1,0 0,0 0,0-1,0 0,6 1,16 1,0-1,1-1,-1-1,2-2,5 1,1033-6,-716 8,-305 1,0 2,37 10,-33-6,1-1,0-3,-26 1,-26-5,0 0,0 0,0 1,0-1,0 0,0 0,0 1,0-1,0 0,0 0,0 1,0-1,0 0,0 1,0-1,0 0,0 0,0 0,-1 1,1-1,0 0,0 0,0 1,0-1,0 0,-1 0,1 0,0 0,0 1,0-1,-1 0,1 0,0 0,0 0,-1 0,1 0,0 1,0-1,-1 0,1 0,0 0,0 0,-1 0,1 0,-49 16,-48 1,-1-3,0-5,-46-3,77-6,0 4,0 2,0 3,1 2,0 4,-28 12,-10 5,-1-4,-1-5,-38 1,-85 5,134-21,74-8,-1 1,1 1,0 1,0 0,0 2,18-4,0 0,0-1,0 1,0 0,1 1,-1-1,0 0,0 1,1 0,-1-1,1 1,-1 0,1 0,0 1,0-1,0 0,0 1,0-1,1 1,-1 0,1-1,0 1,-1 0,1 0,1 0,-1 0,0 0,1 0,-1 0,1 0,0 0,0 0,0 0,0 0,1 0,-1 0,1 1,1 2,0 0,0 0,1-1,-1 1,1-1,1 1,-1-1,1 0,0 0,0 0,0-1,1 1,0-1,0 0,0 0,0-1,5 3,22 7,1-1,0-2,1-1,0-2,1-1,34 1,34 7,149 21,3-11,0-10,13-12,-257-2,0-1,1 0,-1-1,0 0,0 0,0-2,0 1,0-1,-1-1,0 1,0-2,0 0,1-1,3 0,-1 0,1 1,1 0,-1 1,2 1,-3 0,0 0,-1-1,1-1,-1 1,5-5,-13 7,1 0,-1-1,0 1,0-1,0 0,-1 0,0-1,1 1,-1-1,-1 0,1 1,-1-1,0 0,0 0,1-6,4-22,-3-1,0 0,-3-1,0 1,-3 0,-2-14,0-30,3 509,1-413,0 0,-2 0,0 0,-2-1,0 1,0-1,-2 1,0-2,-1 1,0-1,-2 0,0 0,-1-1,-11 14,15-18,0-1,0 1,1 0,0 0,1 0,1 1,0-3,0 1,-1-1,1 0,-2-1,1 1,-1-1,-1 0,1 0,-4 3,6-9,1 0,-1 0,0-1,0 1,0-1,0 1,0-1,0 0,0 0,0-1,-1 1,1-1,0 1,0-1,-1 0,1 0,0 0,0-1,-1 1,-2-2,-11-2,0-1,0 0,-9-5,5 2,-21-8,0 3,-2 1,1 3,-1 1,0 2,-1 2,-28 2,-16 4,-2 2,0-5,0-3,-28-8,16-1,-1 5,-100 4,193 5,-1 1,1 0,0 0,0 1,0 0,0 1,1 1,-1-1,1 2,0-1,1 1,-1 1,1 0,1 0,-1 1,1 0,0 0,1 1,-5 6,11-13,-1 0,1-1,0 1,-1 0,1 0,0 0,0 0,0 0,1 0,-1 0,0 0,1 0,-1 1,1-1,0 0,-1 0,1 0,0 1,1 0,-1-2,1 1,0-1,-1 1,1-1,0 1,0-1,0 0,0 1,0-1,0 0,1 0,-1 0,0 0,0 0,1 0,-1 0,1 0,-1-1,1 1,-1 0,10 2,0 0,1 0,-1-1,0 0,1-1,5-1,301 0,-152-4,-119 2,-1-3,26-6,62-6,276 15,-1-1,-396 2,0 0,0-1,-1-1,1 0,-1 0,1-2,-1 1,0-2,-1 1,1-2,-1 0,-1 0,1-1,-1 0,0 0,-1-1,8-10,-6 5,-2 1,1-2,-2 1,0-1,-1-1,0 1,-1-1,-1 0,-1-1,0 1,-1-1,-1 0,0-10,-1-139,-3 101,2 24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19:15:31.390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146 188,'15'1,"-1"1,1 0,0 2,-1-1,1 2,-1 0,0 1,-1 0,0 1,11 7,-7-4,0-1,0-1,1-1,0 0,1-1,8 1,30 0,0-3,1-3,-1-2,48-7,-83 4,1-1,-1 0,-1-2,1-1,-1 0,13-9,48-17,-25 13,-15 5,-1 1,2 2,-1 1,2 3,0 2,38-2,-12 6,1-3,-1-2,-1-4,15-7,-72 16,-1 1,1 0,-1-2,1 1,-1-2,-1 1,1-1,0-1,1-2,-12 8,1 0,-1 0,0 0,0 0,0 0,0 0,0 0,1-1,-1 1,0 0,0 0,0 0,0 0,0-1,0 1,0 0,0 0,0 0,0 0,0-1,1 1,-1 0,0 0,0 0,0-1,0 1,0 0,0 0,-1 0,1 0,0-1,0 1,0 0,0 0,0 0,0-1,0 1,0 0,0 0,0 0,-1 0,1 0,0-1,0 1,0 0,0 0,0 0,-1 0,1 0,0 0,0 0,0 0,-16-6,-16 2,-349 2,176 5,-724-3,917 0,0 0,0 1,1 0,-1 1,-2 0,14-2,0 0,0 0,-1 0,1 0,0 0,0 0,0 0,-1 0,1 0,0 0,0 0,-1 0,1 0,0 0,0 0,0 0,-1 0,1 0,0 1,0-1,0 0,-1 0,1 0,0 0,0 0,0 0,0 1,0-1,-1 0,1 0,0 0,0 1,0-1,0 0,0 0,0 0,0 1,0-1,0 0,0 0,-1 0,1 1,0-1,0 0,0 0,0 0,1 1,-1-1,0 0,0 0,0 0,0 1,0-1,0 0,15 7,27 0,132 4,156-11,-125-3,-24 1,203 5,-353 1,1 2,-2 0,1 3,-1 0,0 2,-1 1,-1 1,0 1,0 2,24 18,-48-30,0-1,0-1,0 1,1-1,-1 1,1-1,-1 0,1-1,2 1,-5-2,-1 0,0 0,1 0,-1 0,1 0,-1-1,0 1,1-1,-1 1,0-1,1 1,-1-1,0 0,0 1,1-1,-1 0,0 0,0 0,0 0,0 0,0 0,0 0,-1-1,1 1,0 0,0 0,-1-1,1 1,-1 0,1-1,-1 1,0-1,-1 88,0-49,1-5,-1-1,-1 1,-2-1,-2 0,-2 7,6-30,-1 0,1 0,-2-1,1 1,-1-1,0 0,-1 0,1 0,-1 0,-1-1,1 0,-1 0,0 0,-1-1,1 0,-1 0,0-1,-1 0,1 0,0 0,-1-1,-2 0,-22 5,0-3,-1 0,0-2,0-2,0 0,0-3,-13-2,-46 0,-825 2,500 3,402-1,0 0,0-2,0 1,-5-3,20 5,-1-1,1 0,0 0,0 0,-1 0,1 0,0 0,0 0,-1 0,1 0,0 0,-1 0,1 0,0 0,0 0,-1 0,1 0,0 0,-1 0,1 0,0 0,0-1,-1 1,1 0,0 0,0 0,0 0,-1-1,1 1,0 0,0 0,0 0,-1-1,1 1,0 0,0 0,0-1,0 1,0 0,0-1,0 1,-1 0,1 0,0-1,0 1,0 0,0-1,0 1,0 0,0 0,0-1,1 1,-1 0,0 0,0-1,20-7,37-1,226-1,9 13,-33 1,-176-4,1-3,0-3,27-9,-82 11,1 1,0 2,-1 1,1 1,0 2,-1 0,0 3,0 0,0 2,-1 0,0 3,0 0,22 13,-44-20,1 0,-1 1,0-1,0 1,0 1,0-1,-1 1,0 0,0 0,-1 0,0 1,0 0,0 0,-1 0,0 0,0 0,-2-3,0-1,0 1,0 0,0 0,-1 0,0 0,0-1,0 1,0 0,0 0,-1 0,1 0,-1 0,0-1,-1 1,1 0,0-1,-1 1,0-1,0 0,0 1,0-1,-1 0,1 0,-1 0,0-1,0 1,0-1,0 1,0-1,0 0,-2 1,-23 9,0-1,0-1,-1-2,0 0,-1-3,-24 3,28-4,-231 31,106-22,0-6,-95-10,40 0,73 0,24 1,-59 8,165-6,0 0,-1 1,1-1,0 1,0 0,0 0,-1 0,1 0,0 1,0-1,1 1,-1 0,2-2,1 1,0-1,-1 0,1 1,0-1,-1 0,1 1,0-1,0 1,0-1,-1 0,1 1,0-1,0 1,0-1,0 1,0-1,0 0,-1 1,1-1,0 1,1-1,-1 1,0-1,0 1,0-1,0 0,0 1,0-1,0 1,20 14,-2-8,1-1,0 0,0-2,0 0,1-1,15 0,14 3,148 13,1-8,106-12,-125 0,-132 3,-1 3,29 6,52 6,-107-16,24 3,-1-3,33-2,-63 0,0-1,-1 0,1-1,-1 0,0-1,0 0,0-1,0 0,-1-1,0 0,6-5,-3 0,0-1,-1 0,0-1,-1-1,0 0,-1 0,-1-1,0 0,-2-1,1 0,2-10,2-8,-2-2,-1 0,-2 0,-1 0,-1-6,0 9,1 0,2 1,5-11,6-20,-13 28,-2-1,-1 0,-1 0,-3 0,0 0,-3-2,1-14,4 743,-4-324,0-347,-1-1,0 1,-1 0,-2-1,0 0,-1 0,0-1,-8 13,3-8,3 1,0 0,1 1,-4 23,10-37,0 0,1-1,-2 1,1-1,-2 1,-1 4,3-12,0 1,0-1,0 0,0 0,-1 0,1 0,-1 0,1 0,-1-1,0 1,0-1,-1 0,1 0,0 0,-1-1,1 1,-4 0,-11 4,-1-2,0 0,0-1,-1-1,1-1,-12-1,-16-1,0-3,-8-2,15-3,1-1,0-2,0-1,1-3,-1-2,-15-5,0 3,-4 1,13 8,0 3,-31-1,-1 0,-55-6,60 9,-33-9,40 6,0 3,-1 3,-59 5,36-1,82-1,0 0,0 1,0 0,0 0,1 1,-1 0,0 0,1 0,0 1,-1 0,1 0,0 1,4-3,0 0,1 1,-1-1,0 1,1-1,-1 1,1 0,0 0,0-1,0 1,0 0,0 0,0 0,0 0,0 1,1-1,-1 0,1 0,0 0,-1 0,1 1,0-1,0 0,1 0,-1 0,0 1,1-1,-1 0,1 0,0 0,0 0,-1 0,1 0,1 0,-1 0,0 0,0-1,1 1,0 0,1 3,1-1,0 0,0 0,0 0,0-1,0 1,1-1,0 0,0-1,-1 1,1-1,1 0,-1 0,0 0,1-1,-1 0,0 0,20 3,0-1,-1-2,12 0,30 2,216 23,-223-24,-1-3,1-3,48-9,-74 7,76-10,-96 15,-1 0,1 1,0 1,-1 0,1 0,-1 1,4 2,-14-4,0 1,0-1,0 1,0 0,0-1,-1 1,1 0,0 0,0 0,-1 1,1-1,0 0,-1 1,0-1,1 1,-1-1,0 1,0-1,1 1,-1 0,0 0,-1-1,-1 0,1 1,0-1,0 0,0 0,-1 1,1-1,0 0,-1 0,1 0,-1 0,0 0,1 0,-1 1,0-1,0-1,1 1,-1 0,0 0,0 0,0 0,0-1,0 1,0 0,0-1,-1 1,1-1,0 1,0-1,0 0,0 1,-1-1,1 0,-1 0,-22 6,0 0,0-2,-1-1,-17 0,-40 5,-50 6,-1-6,0-5,-10-7,-41 1,111 4,-91-3,161 2,1 0,0 0,-1 0,1-1,0 1,0-1,-1 0,1 1,0-1,0 0,0 0,0-1,0 1,0 0,0-1,0 1,0-1,1 1,-1-1,0 0,1 0,0 0,-1 0,1 0,0 0,0 0,0 0,0 0,1-1,-1 1,1 0,-1 0,1-1,0 1,0-1,0 1,0 0,0-1,1-12,1 0,0 0,2 0,-1 1,5-11,-5 17,21-64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19:15:43.92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164 229,'133'-2,"-13"0,41 7,-46 12,-74-10,1-1,19-1,689-3,-363-5,-345 4,-23 1,-1-2,0 0,1-2,-1 0,12-3,-29 5,0 0,0 0,0 0,0 0,0 0,0 0,0-1,0 1,0 0,0-1,-1 1,1 0,0-1,0 1,0-1,-1 0,1 1,0-1,-1 1,1-1,0 0,-1 0,1 1,-1-1,1 0,-1 0,1 0,-1 0,0 0,1 1,-1-1,0 0,0 0,0 0,0 0,0 0,0 0,0 0,0 0,0 0,0 0,0 0,0 0,-1 1,1-1,0 0,-1 0,1 0,-1 0,1 1,-1-1,1 0,-1 0,0 1,1-1,-2 0,-2-4,-1 0,0 0,0 1,-1-1,1 1,-1 1,-2-2,-7-1,0 0,-1 0,1 2,-1 0,-4 0,-46-14,21 3,0 3,-1 1,0 2,-1 2,1 2,-1 3,-21 1,-30 4,54 0,0-1,0-3,0-2,0-1,1-2,-12-5,-12-6,0 3,-1 3,0 3,0 3,-65 4,-409 3,538-2,0 0,-1 0,1 0,-1 0,1 1,0-1,0 1,-1 0,1 0,0 1,0-1,0 1,0 0,0 0,1 1,-1-1,1 1,-1-1,1 1,0 0,0 0,0 1,0-1,1 1,-1-1,1 1,0 0,0 0,0 0,1 0,0 0,-1 0,1 4,-5 14,2 0,1 0,1 0,1 0,0 0,2 0,1 0,0 0,2 0,4 15,-6-31,0 0,1-1,0 1,0 0,0-1,1 0,0 0,0 0,0 0,0-1,1 0,0 0,0 0,0 0,0-1,1 1,13 6,1-1,1-1,-1 0,2-1,23 8,-9-3,1-1,0-3,1-1,0-1,31 0,59-3,9-6,-28 1,579 0,-657 4,1 1,-1 2,0 1,0 2,9 4,0-1,0-1,30 3,-57-12,-1 0,1 2,0 0,-1 0,0 1,0 0,9 5,-19-7,1-1,-1 0,0 1,0 0,0-1,0 1,0 0,0 0,-1 0,1 0,0 0,-1 1,0-1,0 0,1 1,-1-1,-1 1,1 0,-1 0,1 0,-1 1,0-1,-1 0,1 0,0 0,-1 0,0 0,0 1,0-1,0 0,0-1,0 1,-1 0,0 0,-1 2,-4 4,-1 1,0-1,0-1,-1 1,0-1,-1-1,0 0,0 0,0-1,-1 0,0-1,0 0,-1-1,-1 1,-21 6,1-2,-2-1,1-2,-16 0,-145 4,27-2,-198 33,281-31,-42 0,-1-6,-54-7,3-1,125 2,37 1,0-1,-1 2,1 1,0 0,0 1,0 0,-13 5,28-7,1 1,-1-1,1 1,0-1,-1 1,1-1,0 1,-1 0,1 0,0 0,0 0,0 0,-1 0,1 0,0 0,1 0,-1 0,0 1,0-1,0 0,1 1,-1-1,1 0,-1 1,1-1,-1 1,1 1,1-1,-1 0,1 0,-1 0,1 0,0 0,0 0,0 0,0 0,0 0,0 0,0-1,1 1,-1 0,1-1,0 1,10 9,0 0,1-1,0-1,9 5,-19-13,17 10,0-1,0-1,1-1,0-1,1-1,-1-1,1 0,0-2,14 0,45 1,0-3,2-5,5 1,660 2,-720-1,0-1,0-1,24-7,-20 4,0 2,21-1,-28 4,-1 0,-1 1,0 1,0 1,4 1,-23-1,1-1,-1 1,1 0,-1 0,1 0,-1 1,0 0,0 0,0 0,0 0,0 0,0 1,-1 0,1-1,-1 1,1 1,-1-1,0 0,-1 1,1 0,0-1,-1 1,1 2,0 1,-1 1,1-1,-1 1,-1 0,1-1,-2 1,1 0,-1 0,0 0,0 0,-1-1,0 1,-1 0,1 0,-1-1,-1 1,0-1,0 0,0 0,-1 0,0 0,0 0,-1-1,0 0,0 0,0 0,-1 0,0-1,0 0,0 0,-1-1,1 0,-1 0,-6 2,-26 13,21-9,-1-1,0 0,0-2,-1 0,0-1,0-1,0-1,-1-1,-4 0,-492-2,229-4,161 0,51 0,1 4,0 2,-8 5,75-7,0 0,0 1,1-1,-1 1,1 1,0 0,-1 0,1 0,0 1,1 0,-1 0,1 1,0-1,0 1,0 1,1-1,-1 1,1 0,-2 4,-35 45,41-55,1 0,0 1,-1-1,1 0,0 0,-1 1,1-1,0 0,-1 1,1-1,0 0,-1 1,1-1,0 0,0 1,0-1,0 0,-1 1,1-1,0 1,0-1,0 0,0 1,0-1,0 1,0-1,0 1,0-1,0 0,0 1,0-1,0 1,0-1,0 0,1 1,-1-1,0 1,0-1,0 0,1 1,-1-1,0 0,1 1,-1-1,0 0,0 1,1-1,-1 0,0 0,1 1,-1-1,1 0,-1 0,0 0,1 0,-1 0,1 1,-1-1,1 0,31 1,-24-1,72-4,-1-4,11-5,-2 0,-9 2,51-7,1 6,60 4,312 10,-486-1,-1 1,1 1,0 1,-1 0,0 1,0 0,8 5,-2-1,0-2,0 0,21 3,183 23,-212-30,1 0,-1-2,1 0,0-1,-1 0,5-1,-16 1,0-1,1 1,-1-1,0 0,0 0,0 0,0 0,0 0,0-1,-1 0,1 1,0-1,-1 0,1 0,-1 0,1 0,-1-1,0 1,0-1,0 1,-1-1,1 0,-1 0,1 0,-1 0,0 0,0 0,0 0,0 0,-1 0,1-2,-1-2,1 1,-1 0,0-1,-1 1,1 0,-2-1,1 1,0 0,-1 0,0 0,-1 0,1 0,-4-5,-5-6,-1 0,0 1,-11-11,-26-35,42 52,0 1,0 0,-1 1,-1 0,1 0,-1 1,-1 0,1 1,-1 0,0 0,-1 1,1 0,-1 1,0 0,0 1,0 0,0 1,-1 0,1 0,-1 2,1-1,-1 1,0 1,1 0,-1 1,1 0,0 1,0 0,0 1,0 0,0 0,0 2,-14 9,-1 2,2 0,0 2,2 1,-2 2,-102 113,119-127,0-1,0-1,0 0,-1 0,1 0,-1-1,-1 0,1-1,-1 0,1 0,-1-1,0 0,-1 0,1-1,0 0,-8 0,-19 0,-1 0,1-3,-21-3,-16 0,20 6,0 3,0 1,-2 3,-17 2,120-13,1 2,0 2,0 3,41 8,-12-1,75 0,-151-12,14 0,0 0,0-1,0 0,0-1,8-3,-20 4,1-1,-1 1,0-1,0 0,0 0,0-1,0 1,0-1,-1 0,1 0,-1 0,0 0,0 0,0-1,0 1,-1-1,1 0,-1 0,0 0,0 0,0-3,7-21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22:16:13.433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0 228,'72'1,"-7"0,38-5,-82 2,0-1,0-1,0-1,-1 0,0-2,17-8,-15 7,1 1,-1 1,1 1,0 1,1 1,-1 1,0 1,1 2,4 0,15-1,42-5,98-23,-89 11,1 5,84 0,-107 9,-1-4,0-3,0-3,110-14,71 12,179 15,-165 4,-98-7,-9 0,40 10,-173-4,-1 2,-1 1,1 1,17 7,-12-3,0-2,25 4,-21-8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22:16:19.72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82,'1002'0,"-949"-3,0-1,23-7,-19 2,55 0,-43 8,-7 1,0-3,45-8,37-6,1 7,1 6,43 9,18-2,228-3,-408 2,0 2,0 1,0 1,-1 1,23 9,29 8,222 51,-265-69,0-1,0-2,34-1,-32-2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BC6795-301B-426D-9E08-BACC448E9EF7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0B7E4-8D79-4EDC-AB34-483E68653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675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B7E4-8D79-4EDC-AB34-483E686534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14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70002-2CF2-4986-8C7D-250BD5283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3F5F19-1E8A-4675-AEE2-787EE36F8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C86D7-9A18-46B7-A4F2-486CA1B2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A6D61-9761-4A8A-9684-394BC8B7228E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D0782-C75D-42F2-9115-240C6E7FA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C27B-81AA-4734-9DE1-934880850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B0A7-2752-4A0F-B1BD-271134A7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15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27E47-B3B7-47DE-8FC7-2D440BA22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F332D-95FE-489A-AE33-341554AD7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6D5D4-8496-4386-9E82-B9068F9BC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A6D61-9761-4A8A-9684-394BC8B7228E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1FE84-D4C6-4016-859F-FE97A4EB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B798F-B936-44BF-9271-03BA59B9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B0A7-2752-4A0F-B1BD-271134A7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91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64F961-E5E1-4E08-910F-F6497EBEB7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F28156-F6F3-4A05-8F66-69D02C4C00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F51AA-EEFD-4E84-8D73-49504CC09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A6D61-9761-4A8A-9684-394BC8B7228E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25FCB-1D15-464D-8A99-0A66B7D83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2AA07-2FF2-4E99-A00F-E9F49FBEC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B0A7-2752-4A0F-B1BD-271134A7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1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62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73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83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55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67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94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409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8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04FD1-AB6D-4723-A636-6E6F102AF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4D794-44C2-449F-A49C-782B15CB3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F8E99-25C7-4342-B31A-890EE5E9E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A6D61-9761-4A8A-9684-394BC8B7228E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6FB80-7A01-4D80-8540-E6D11DD2E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D53C2-F853-41A6-9F15-27DA9E7A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B0A7-2752-4A0F-B1BD-271134A7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272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160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5411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753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6778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324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63115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101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193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57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31E86-C300-4897-8BFC-D1E37360D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DE839-FDC7-440C-97E7-F9E779ADF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AF88B-AC1B-4AB2-B2E9-A703B8129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A6D61-9761-4A8A-9684-394BC8B7228E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F2CED-9CE1-4668-9BC9-6ADCBD8DC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ACB32-F93C-4C8B-B69B-3D31A901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B0A7-2752-4A0F-B1BD-271134A7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94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5E316-FA3A-4AA7-BF80-9206FD9DE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BC387-9756-438A-A13D-C9A512D4B5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BB905A-DFD0-4152-AC2E-35D824AFC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651FE-D47F-49B9-8EC4-DED39CA51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A6D61-9761-4A8A-9684-394BC8B7228E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33FC0-BD72-48F7-94F8-33D075C91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92DE2-19DC-480D-AD0C-0F2211F2D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B0A7-2752-4A0F-B1BD-271134A7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19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F47F-4F42-44B3-9BDE-B62B28F92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7D3D7-8A5D-4992-8D80-B57873AD4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08AD6-D97C-44EF-89BC-9416A7230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309871-07B0-4443-85B7-81BACF305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D8E72D-DBF5-4016-81EC-1B249236EB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6D6452-93E5-4AC1-8EAF-755446B63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A6D61-9761-4A8A-9684-394BC8B7228E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2AE907-FB71-4F07-A3B7-B7DC08AD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6C8F00-C665-4520-A5CF-52ED92BC4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B0A7-2752-4A0F-B1BD-271134A7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98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FCF7E-6D65-4EF5-BE94-3E6E513F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BB6332-8A0D-4DB0-A490-1588C8E14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A6D61-9761-4A8A-9684-394BC8B7228E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7F1C3-1009-4BD9-9002-FD7C2E0B4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258A4-9AF2-4CCD-B04A-546C2D3B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B0A7-2752-4A0F-B1BD-271134A7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8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025A6-2D5B-40C8-AB87-4FA2E9865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A6D61-9761-4A8A-9684-394BC8B7228E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CBC4D-F4D5-4E6B-A28B-15ED3AE27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F59EA-EC5D-40E7-9F7C-CB0BDC3EF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B0A7-2752-4A0F-B1BD-271134A7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91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2432D-6B1F-4C44-8A57-140AAC5A5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01F44-C012-4A29-B28E-9158BF20A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7EBD8-9772-4932-8673-8821CE6D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E85FD-EC2B-4093-8D00-EDFB226F8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A6D61-9761-4A8A-9684-394BC8B7228E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A8E34-1480-490B-994F-86DD23C1A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570075-8634-49FE-B662-34CF774A4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B0A7-2752-4A0F-B1BD-271134A7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76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D8BC2-9F96-41C5-A053-A08352C9C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289A47-4B7C-40A8-99A9-F4C5FEC4A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22FD98-E7DC-48B4-9BF7-EFD12DA56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3079EC-1621-4F2C-B147-4E74B96DF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A6D61-9761-4A8A-9684-394BC8B7228E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A0600-883A-443F-9A86-E1F645EA2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145F9-82FE-457A-8D3A-0663BD85B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B0A7-2752-4A0F-B1BD-271134A7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64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408446-9891-4FD4-B69D-023AFBA89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6DF87-2625-4FDB-AF72-A155614B9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A240C-89FF-4284-8C2C-D621BBDAA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A6D61-9761-4A8A-9684-394BC8B7228E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947FC-7496-4CE3-B89C-3079EBDC11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468CE-BAAC-46E6-B085-79499A7BA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5B0A7-2752-4A0F-B1BD-271134A7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29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61426A2-CAF7-4D87-A16C-7302523A634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707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.xm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arvard-ml-courses.github.io/cs181-web-2017/" TargetMode="External"/><Relationship Id="rId2" Type="http://schemas.openxmlformats.org/officeDocument/2006/relationships/hyperlink" Target="https://github.com/wihl/cs181-spring2014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customXml" Target="../ink/ink6.xml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Markov Decision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7005742" cy="11430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Scott O’Hara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Metrowest Developers Machine Learning Group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08/28/2018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046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30928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Application 1: Robots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A46BC-2E77-4BAC-93B1-53A9C948180B}"/>
              </a:ext>
            </a:extLst>
          </p:cNvPr>
          <p:cNvSpPr txBox="1"/>
          <p:nvPr/>
        </p:nvSpPr>
        <p:spPr>
          <a:xfrm>
            <a:off x="1107142" y="4233998"/>
            <a:ext cx="10390093" cy="2237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States: </a:t>
            </a:r>
            <a:r>
              <a:rPr lang="en-US" sz="2400" dirty="0"/>
              <a:t>physical location, objects in environment</a:t>
            </a: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Actions: </a:t>
            </a:r>
            <a:r>
              <a:rPr lang="en-US" sz="2400" dirty="0"/>
              <a:t>move, pick-up, drop, …</a:t>
            </a: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Reward Function: </a:t>
            </a:r>
            <a:r>
              <a:rPr lang="en-US" sz="2400" dirty="0"/>
              <a:t>+1 if pick up dirty clothes, -1 if break dish</a:t>
            </a: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Transition model: </a:t>
            </a:r>
            <a:r>
              <a:rPr lang="en-US" sz="2400" dirty="0"/>
              <a:t>describe actuators and uncertain environment.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2B6919-C498-4F22-A2F4-09BE640F7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852" y="1352904"/>
            <a:ext cx="4504203" cy="268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01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30928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Application 2: game of go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A46BC-2E77-4BAC-93B1-53A9C948180B}"/>
              </a:ext>
            </a:extLst>
          </p:cNvPr>
          <p:cNvSpPr txBox="1"/>
          <p:nvPr/>
        </p:nvSpPr>
        <p:spPr>
          <a:xfrm>
            <a:off x="1107142" y="4233998"/>
            <a:ext cx="10390093" cy="2237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States: </a:t>
            </a:r>
            <a:r>
              <a:rPr lang="en-US" sz="2400" dirty="0"/>
              <a:t>board position</a:t>
            </a: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Actions: </a:t>
            </a:r>
            <a:r>
              <a:rPr lang="en-US" sz="2400" dirty="0"/>
              <a:t>place a piece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Reward Function: </a:t>
            </a:r>
            <a:r>
              <a:rPr lang="en-US" sz="2400" dirty="0"/>
              <a:t>+1 if win the game, 0 if draw, -1 if lose.</a:t>
            </a: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Transition model: </a:t>
            </a:r>
            <a:r>
              <a:rPr lang="en-US" sz="2400" dirty="0"/>
              <a:t>rules of the game, response of other player.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2B6919-C498-4F22-A2F4-09BE640F7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252" y="1352904"/>
            <a:ext cx="4504203" cy="2688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6C66D0-E70A-4BAC-B716-CF655005A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692" y="1354302"/>
            <a:ext cx="2775095" cy="268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71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09" y="4487331"/>
            <a:ext cx="5867417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AlphaGo vs. Lee Sedol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A1BBAD-59DC-4FA3-85F2-3288D2F1D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39" y="764388"/>
            <a:ext cx="5304759" cy="3514402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2A46BC-2E77-4BAC-93B1-53A9C948180B}"/>
              </a:ext>
            </a:extLst>
          </p:cNvPr>
          <p:cNvSpPr txBox="1"/>
          <p:nvPr/>
        </p:nvSpPr>
        <p:spPr>
          <a:xfrm>
            <a:off x="6754179" y="1428873"/>
            <a:ext cx="5180156" cy="3811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AlphaGo (DeepMind) defeated Lee Sedol, 4-1 in March 2016, the top Go player in the world</a:t>
            </a:r>
          </a:p>
          <a:p>
            <a:pPr marL="34290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AlphaGo combines Monte-Carlo tree search with deep neural nets (trained by supervised learning), with reinforcement learning.</a:t>
            </a:r>
          </a:p>
          <a:p>
            <a:pPr marL="34290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Learns both a `policy network' (which action to play in which state) and a `value network' (estimate of value of an action under self-play).</a:t>
            </a:r>
          </a:p>
        </p:txBody>
      </p:sp>
    </p:spTree>
    <p:extLst>
      <p:ext uri="{BB962C8B-B14F-4D97-AF65-F5344CB8AC3E}">
        <p14:creationId xmlns:p14="http://schemas.microsoft.com/office/powerpoint/2010/main" val="1532191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121022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Application 3: email routing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A46BC-2E77-4BAC-93B1-53A9C948180B}"/>
              </a:ext>
            </a:extLst>
          </p:cNvPr>
          <p:cNvSpPr txBox="1"/>
          <p:nvPr/>
        </p:nvSpPr>
        <p:spPr>
          <a:xfrm>
            <a:off x="1246790" y="3739298"/>
            <a:ext cx="10390093" cy="2791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States: </a:t>
            </a:r>
          </a:p>
          <a:p>
            <a:pPr marL="800100" lvl="1" indent="-342900">
              <a:buFont typeface="Century Gothic" panose="020B0502020202020204" pitchFamily="34" charset="0"/>
              <a:buChar char="-"/>
            </a:pPr>
            <a:r>
              <a:rPr lang="en-US" dirty="0"/>
              <a:t>up/down for each server</a:t>
            </a:r>
          </a:p>
          <a:p>
            <a:pPr marL="800100" lvl="1" indent="-342900">
              <a:buFont typeface="Century Gothic" panose="020B0502020202020204" pitchFamily="34" charset="0"/>
              <a:buChar char="-"/>
            </a:pPr>
            <a:r>
              <a:rPr lang="en-US" dirty="0"/>
              <a:t>current location and goal of each message.</a:t>
            </a:r>
            <a:endParaRPr lang="en-US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Actions: </a:t>
            </a:r>
            <a:r>
              <a:rPr lang="en-US" sz="2400" dirty="0"/>
              <a:t>choose path of servers for each message.</a:t>
            </a: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Reward Function: </a:t>
            </a:r>
            <a:r>
              <a:rPr lang="en-US" sz="2400" dirty="0"/>
              <a:t>+1 for each message delivered to goal.</a:t>
            </a: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Transition model: </a:t>
            </a:r>
            <a:r>
              <a:rPr lang="en-US" sz="2400" dirty="0"/>
              <a:t>describe network of servers.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2B6919-C498-4F22-A2F4-09BE640F7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507" y="1241045"/>
            <a:ext cx="4094548" cy="2443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EFFD8D-74A1-4BDB-B4B3-D87DFE749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586" y="1239016"/>
            <a:ext cx="32670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43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121022"/>
            <a:ext cx="943017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Application 3: transition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A46BC-2E77-4BAC-93B1-53A9C948180B}"/>
              </a:ext>
            </a:extLst>
          </p:cNvPr>
          <p:cNvSpPr txBox="1"/>
          <p:nvPr/>
        </p:nvSpPr>
        <p:spPr>
          <a:xfrm>
            <a:off x="1575760" y="4169185"/>
            <a:ext cx="87722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P(s’|s, a) </a:t>
            </a:r>
            <a:r>
              <a:rPr lang="en-US" sz="2400" dirty="0"/>
              <a:t>depends on:</a:t>
            </a:r>
          </a:p>
          <a:p>
            <a:pPr marL="800100" lvl="1" indent="-342900">
              <a:buFont typeface="Century Gothic" panose="020B0502020202020204" pitchFamily="34" charset="0"/>
              <a:buChar char="-"/>
            </a:pPr>
            <a:r>
              <a:rPr lang="en-US" sz="2400" dirty="0"/>
              <a:t>probability that each server fails given current load</a:t>
            </a:r>
          </a:p>
          <a:p>
            <a:pPr marL="800100" lvl="1" indent="-342900">
              <a:buFont typeface="Century Gothic" panose="020B0502020202020204" pitchFamily="34" charset="0"/>
              <a:buChar char="-"/>
            </a:pPr>
            <a:r>
              <a:rPr lang="en-US" sz="2400" dirty="0"/>
              <a:t>probability that new messages enter the queue</a:t>
            </a:r>
          </a:p>
          <a:p>
            <a:pPr marL="800100" lvl="1" indent="-342900">
              <a:buFont typeface="Century Gothic" panose="020B0502020202020204" pitchFamily="34" charset="0"/>
              <a:buChar char="-"/>
            </a:pPr>
            <a:r>
              <a:rPr lang="en-US" sz="2400" dirty="0"/>
              <a:t>probability that each message completes hop, given the state of the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2B6919-C498-4F22-A2F4-09BE640F7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877" y="1346592"/>
            <a:ext cx="4094548" cy="2443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EFFD8D-74A1-4BDB-B4B3-D87DFE749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56" y="1344563"/>
            <a:ext cx="32670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95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867" y="179637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Scope of MDP applicability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A46BC-2E77-4BAC-93B1-53A9C948180B}"/>
              </a:ext>
            </a:extLst>
          </p:cNvPr>
          <p:cNvSpPr txBox="1"/>
          <p:nvPr/>
        </p:nvSpPr>
        <p:spPr>
          <a:xfrm>
            <a:off x="574706" y="1173338"/>
            <a:ext cx="1104258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Markov Decision Process is a general probabilistic framework, and can be applied in many different scenarios.</a:t>
            </a:r>
          </a:p>
          <a:p>
            <a:endParaRPr lang="en-US" sz="2400" b="1" dirty="0"/>
          </a:p>
          <a:p>
            <a:r>
              <a:rPr lang="en-US" sz="2400" b="1" dirty="0"/>
              <a:t>	Planning </a:t>
            </a:r>
            <a:r>
              <a:rPr lang="en-US" sz="2400" b="1" dirty="0">
                <a:sym typeface="Wingdings" panose="05000000000000000000" pitchFamily="2" charset="2"/>
              </a:rPr>
              <a:t> </a:t>
            </a:r>
            <a:r>
              <a:rPr lang="en-US" sz="2400" dirty="0">
                <a:sym typeface="Wingdings" panose="05000000000000000000" pitchFamily="2" charset="2"/>
              </a:rPr>
              <a:t>this talk</a:t>
            </a:r>
            <a:endParaRPr lang="en-US" sz="2400" b="1" dirty="0"/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Full access to the MDP, compute an optimal policy.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“How do I act in a known world?"</a:t>
            </a:r>
          </a:p>
          <a:p>
            <a:pPr lvl="2"/>
            <a:endParaRPr lang="en-US" sz="2400" b="1" dirty="0"/>
          </a:p>
          <a:p>
            <a:pPr lvl="2"/>
            <a:r>
              <a:rPr lang="en-US" sz="2400" b="1" dirty="0"/>
              <a:t>Policy Evaluation </a:t>
            </a:r>
            <a:r>
              <a:rPr lang="en-US" sz="2400" b="1" dirty="0">
                <a:sym typeface="Wingdings" panose="05000000000000000000" pitchFamily="2" charset="2"/>
              </a:rPr>
              <a:t> </a:t>
            </a:r>
            <a:r>
              <a:rPr lang="en-US" sz="2400" dirty="0">
                <a:sym typeface="Wingdings" panose="05000000000000000000" pitchFamily="2" charset="2"/>
              </a:rPr>
              <a:t>this talk</a:t>
            </a:r>
            <a:endParaRPr lang="en-US" sz="2400" b="1" dirty="0"/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Full access to the MDP, compute the `value' of a fixed policy.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“How will this plan perform under uncertainty?“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2"/>
            <a:r>
              <a:rPr lang="en-US" sz="2400" b="1" dirty="0"/>
              <a:t>Reinforcement Learning </a:t>
            </a:r>
            <a:r>
              <a:rPr lang="en-US" sz="2400" dirty="0"/>
              <a:t>(later)</a:t>
            </a:r>
            <a:endParaRPr lang="en-US" sz="2400" b="1" dirty="0"/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Limited access to the MDP.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“Can I learn to act in an uncertain world?"</a:t>
            </a:r>
          </a:p>
        </p:txBody>
      </p:sp>
    </p:spTree>
    <p:extLst>
      <p:ext uri="{BB962C8B-B14F-4D97-AF65-F5344CB8AC3E}">
        <p14:creationId xmlns:p14="http://schemas.microsoft.com/office/powerpoint/2010/main" val="2186195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867" y="179637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Different Objective criteria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/>
              <p:nvPr/>
            </p:nvSpPr>
            <p:spPr>
              <a:xfrm>
                <a:off x="574707" y="1176857"/>
                <a:ext cx="11042586" cy="5501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Sequence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en-US" sz="2400" dirty="0"/>
                  <a:t>; discrete time </a:t>
                </a:r>
                <a:r>
                  <a:rPr lang="en-US" sz="2400" b="1" i="1" dirty="0"/>
                  <a:t>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Finite horizon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2400" dirty="0"/>
                  <a:t> steps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𝑢𝑡𝑖𝑙𝑖𝑡𝑦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lvl="2"/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Infinite horizon</a:t>
                </a:r>
                <a:r>
                  <a:rPr lang="en-US" sz="2400" dirty="0"/>
                  <a:t>, discount factor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endChr m:val="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𝑢𝑡𝑖𝑙𝑖𝑡𝑦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𝑢𝑡𝑖𝑙𝑖𝑡𝑦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07" y="1176857"/>
                <a:ext cx="11042586" cy="5501506"/>
              </a:xfrm>
              <a:prstGeom prst="rect">
                <a:avLst/>
              </a:prstGeom>
              <a:blipFill>
                <a:blip r:embed="rId2"/>
                <a:stretch>
                  <a:fillRect l="-717" t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217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8" y="122548"/>
            <a:ext cx="9251500" cy="96464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Optimal policy examples: gridworld</a:t>
            </a:r>
          </a:p>
        </p:txBody>
      </p:sp>
      <p:pic>
        <p:nvPicPr>
          <p:cNvPr id="4" name="Picture 3" descr="A picture containing sky, shoji&#10;&#10;Description generated with high confidence">
            <a:extLst>
              <a:ext uri="{FF2B5EF4-FFF2-40B4-BE49-F238E27FC236}">
                <a16:creationId xmlns:a16="http://schemas.microsoft.com/office/drawing/2014/main" id="{3A2F7E75-C69E-4178-AA43-7B27DCDD0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81" y="1829892"/>
            <a:ext cx="3185108" cy="3198215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/>
              <p:nvPr/>
            </p:nvSpPr>
            <p:spPr>
              <a:xfrm>
                <a:off x="4906285" y="1829892"/>
                <a:ext cx="6788419" cy="357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</a:pPr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</a:rPr>
                  <a:t>S				</a:t>
                </a:r>
                <a:r>
                  <a:rPr lang="en-US" sz="2800" dirty="0">
                    <a:solidFill>
                      <a:schemeClr val="bg2">
                        <a:lumMod val="75000"/>
                      </a:schemeClr>
                    </a:solidFill>
                  </a:rPr>
                  <a:t>Location on the grid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</a:pPr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</a:rPr>
                  <a:t>A				</a:t>
                </a:r>
                <a:r>
                  <a:rPr lang="en-US" sz="2800" dirty="0">
                    <a:solidFill>
                      <a:schemeClr val="bg2">
                        <a:lumMod val="75000"/>
                      </a:schemeClr>
                    </a:solidFill>
                  </a:rPr>
                  <a:t>Local movements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←,→,↑,↓</m:t>
                    </m:r>
                  </m:oMath>
                </a14:m>
                <a:endParaRPr lang="en-US" sz="28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1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𝐫</m:t>
                        </m:r>
                      </m:fName>
                      <m:e>
                        <m:d>
                          <m:dPr>
                            <m:ctrlPr>
                              <a:rPr lang="en-US" sz="2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2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</a:rPr>
                  <a:t>		</a:t>
                </a:r>
                <a:r>
                  <a:rPr lang="en-US" sz="2800" dirty="0">
                    <a:solidFill>
                      <a:schemeClr val="bg2">
                        <a:lumMod val="75000"/>
                      </a:schemeClr>
                    </a:solidFill>
                  </a:rPr>
                  <a:t>Reward function, e.g., 						make it to a goal, don’t 					fall into a pit.</a:t>
                </a:r>
                <a:endParaRPr lang="en-US" sz="28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fName>
                      <m:e>
                        <m:d>
                          <m:dPr>
                            <m:ctrlPr>
                              <a:rPr lang="en-US" sz="2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1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2800" b="1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2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</m:func>
                    <m:r>
                      <a:rPr lang="en-US" sz="2800" b="1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</a:rPr>
                  <a:t>	</a:t>
                </a:r>
                <a:r>
                  <a:rPr lang="en-US" sz="2800" dirty="0">
                    <a:solidFill>
                      <a:schemeClr val="bg2">
                        <a:lumMod val="75000"/>
                      </a:schemeClr>
                    </a:solidFill>
                  </a:rPr>
                  <a:t>Transition model e.g., d						deterministic or slippages.</a:t>
                </a:r>
                <a:endParaRPr lang="en-US" sz="2800" b="1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285" y="1829892"/>
                <a:ext cx="6788419" cy="3575884"/>
              </a:xfrm>
              <a:prstGeom prst="rect">
                <a:avLst/>
              </a:prstGeom>
              <a:blipFill>
                <a:blip r:embed="rId3"/>
                <a:stretch>
                  <a:fillRect l="-1887" t="-1533" b="-4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60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8" y="122548"/>
            <a:ext cx="9251500" cy="9646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Optimal policy: perfect actuator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F7E75-C69E-4178-AA43-7B27DCDD0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14" y="2051359"/>
            <a:ext cx="3629786" cy="2755282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/>
              <p:nvPr/>
            </p:nvSpPr>
            <p:spPr>
              <a:xfrm>
                <a:off x="5121438" y="1641058"/>
                <a:ext cx="6765762" cy="357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457200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fName>
                      <m:e>
                        <m:d>
                          <m:dPr>
                            <m:ctrlPr>
                              <a:rPr lang="en-US" sz="32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𝑔𝑜𝑎𝑙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sz="32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3200" b="0" i="1" dirty="0">
                    <a:solidFill>
                      <a:schemeClr val="bg2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3200" b="0" dirty="0">
                    <a:solidFill>
                      <a:schemeClr val="bg2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and stop</a:t>
                </a:r>
              </a:p>
              <a:p>
                <a:pPr marL="457200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fName>
                      <m:e>
                        <m:d>
                          <m:dPr>
                            <m:ctrlPr>
                              <a:rPr lang="en-US" sz="32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𝑝𝑖𝑡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sz="32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b="0" dirty="0">
                    <a:solidFill>
                      <a:schemeClr val="bg2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 and stop</a:t>
                </a:r>
                <a:endParaRPr lang="en-US" sz="3200" b="0" i="1" dirty="0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457200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fName>
                      <m:e>
                        <m:d>
                          <m:dPr>
                            <m:ctrlPr>
                              <a:rPr lang="en-US" sz="32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sz="32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=−0.04</m:t>
                    </m:r>
                  </m:oMath>
                </a14:m>
                <a:r>
                  <a:rPr lang="en-US" sz="32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en-US" sz="3200" dirty="0">
                    <a:solidFill>
                      <a:schemeClr val="bg2">
                        <a:lumMod val="75000"/>
                      </a:schemeClr>
                    </a:solidFill>
                  </a:rPr>
                  <a:t>everywhere else.</a:t>
                </a:r>
              </a:p>
              <a:p>
                <a:pPr marL="457200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chemeClr val="bg2">
                        <a:lumMod val="75000"/>
                      </a:schemeClr>
                    </a:solidFill>
                  </a:rPr>
                  <a:t>Bounce off obstacles</a:t>
                </a:r>
              </a:p>
              <a:p>
                <a:pPr marL="457200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chemeClr val="bg2">
                        <a:lumMod val="75000"/>
                      </a:schemeClr>
                    </a:solidFill>
                  </a:rPr>
                  <a:t>Perfect actuator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438" y="1641058"/>
                <a:ext cx="6765762" cy="3575884"/>
              </a:xfrm>
              <a:prstGeom prst="rect">
                <a:avLst/>
              </a:prstGeom>
              <a:blipFill>
                <a:blip r:embed="rId3"/>
                <a:stretch>
                  <a:fillRect l="-1351" r="-2342" b="-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FD37E27-3877-47DB-BED4-12F62ACEBD59}"/>
              </a:ext>
            </a:extLst>
          </p:cNvPr>
          <p:cNvSpPr txBox="1"/>
          <p:nvPr/>
        </p:nvSpPr>
        <p:spPr>
          <a:xfrm>
            <a:off x="2938639" y="1466584"/>
            <a:ext cx="1160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/>
              <a:t>Goal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909B4-217D-45B0-936F-2506173D83E1}"/>
              </a:ext>
            </a:extLst>
          </p:cNvPr>
          <p:cNvSpPr txBox="1"/>
          <p:nvPr/>
        </p:nvSpPr>
        <p:spPr>
          <a:xfrm>
            <a:off x="4059192" y="3136612"/>
            <a:ext cx="635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/>
              <a:t>Pit</a:t>
            </a:r>
          </a:p>
        </p:txBody>
      </p:sp>
    </p:spTree>
    <p:extLst>
      <p:ext uri="{BB962C8B-B14F-4D97-AF65-F5344CB8AC3E}">
        <p14:creationId xmlns:p14="http://schemas.microsoft.com/office/powerpoint/2010/main" val="64607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8" y="122548"/>
            <a:ext cx="9251500" cy="9646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Optimal policy: Imperfect actuator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/>
              <p:nvPr/>
            </p:nvSpPr>
            <p:spPr>
              <a:xfrm>
                <a:off x="5067650" y="1268686"/>
                <a:ext cx="6765762" cy="502453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457200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fName>
                      <m:e>
                        <m:d>
                          <m:dPr>
                            <m:ctrlPr>
                              <a:rPr lang="en-US" sz="32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𝑔𝑜𝑎𝑙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sz="32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3200" b="0" i="1" dirty="0">
                    <a:solidFill>
                      <a:schemeClr val="bg2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3200" b="0" dirty="0">
                    <a:solidFill>
                      <a:schemeClr val="bg2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and stop</a:t>
                </a:r>
              </a:p>
              <a:p>
                <a:pPr marL="457200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fName>
                      <m:e>
                        <m:d>
                          <m:dPr>
                            <m:ctrlPr>
                              <a:rPr lang="en-US" sz="32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𝑝𝑖𝑡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sz="32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b="0" dirty="0">
                    <a:solidFill>
                      <a:schemeClr val="bg2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 and stop</a:t>
                </a:r>
                <a:endParaRPr lang="en-US" sz="3200" b="0" i="1" dirty="0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457200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fName>
                      <m:e>
                        <m:d>
                          <m:dPr>
                            <m:ctrlPr>
                              <a:rPr lang="en-US" sz="32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sz="32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=−0.04</m:t>
                    </m:r>
                  </m:oMath>
                </a14:m>
                <a:r>
                  <a:rPr lang="en-US" sz="32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en-US" sz="3200" dirty="0">
                    <a:solidFill>
                      <a:schemeClr val="bg2">
                        <a:lumMod val="75000"/>
                      </a:schemeClr>
                    </a:solidFill>
                  </a:rPr>
                  <a:t>everywhere else.</a:t>
                </a:r>
              </a:p>
              <a:p>
                <a:pPr marL="457200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chemeClr val="bg2">
                        <a:lumMod val="75000"/>
                      </a:schemeClr>
                    </a:solidFill>
                  </a:rPr>
                  <a:t>Bounce off obstacles</a:t>
                </a:r>
              </a:p>
              <a:p>
                <a:pPr marL="457200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chemeClr val="bg2">
                        <a:lumMod val="75000"/>
                      </a:schemeClr>
                    </a:solidFill>
                  </a:rPr>
                  <a:t>Imperfect actuator: </a:t>
                </a:r>
              </a:p>
              <a:p>
                <a:pPr marL="914400" lvl="1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Century Gothic" panose="020B0502020202020204" pitchFamily="34" charset="0"/>
                  <a:buChar char="-"/>
                </a:pPr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0.8 probability of going straight</a:t>
                </a:r>
              </a:p>
              <a:p>
                <a:pPr marL="914400" lvl="1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Century Gothic" panose="020B0502020202020204" pitchFamily="34" charset="0"/>
                  <a:buChar char="-"/>
                </a:pPr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0.1 probability of moving right</a:t>
                </a:r>
              </a:p>
              <a:p>
                <a:pPr marL="914400" lvl="1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Century Gothic" panose="020B0502020202020204" pitchFamily="34" charset="0"/>
                  <a:buChar char="-"/>
                </a:pPr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0.1 probability of moving left</a:t>
                </a:r>
                <a:endParaRPr lang="en-US" sz="32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650" y="1268686"/>
                <a:ext cx="6765762" cy="5024537"/>
              </a:xfrm>
              <a:prstGeom prst="rect">
                <a:avLst/>
              </a:prstGeom>
              <a:blipFill>
                <a:blip r:embed="rId2"/>
                <a:stretch>
                  <a:fillRect l="-1351" r="-2342" b="-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7425D9C-7882-4367-B2D6-F61E38418E77}"/>
              </a:ext>
            </a:extLst>
          </p:cNvPr>
          <p:cNvGrpSpPr/>
          <p:nvPr/>
        </p:nvGrpSpPr>
        <p:grpSpPr>
          <a:xfrm>
            <a:off x="497297" y="1874143"/>
            <a:ext cx="4277688" cy="3333038"/>
            <a:chOff x="497297" y="1874143"/>
            <a:chExt cx="4277688" cy="33330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A2F7E75-C69E-4178-AA43-7B27DCDD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97" y="2465937"/>
              <a:ext cx="3629786" cy="2741244"/>
            </a:xfrm>
            <a:prstGeom prst="rect">
              <a:avLst/>
            </a:prstGeom>
            <a:effectLst>
              <a:innerShdw blurRad="57150" dist="38100" dir="14460000">
                <a:prstClr val="black">
                  <a:alpha val="70000"/>
                </a:prstClr>
              </a:innerShd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FD37E27-3877-47DB-BED4-12F62ACEBD59}"/>
                </a:ext>
              </a:extLst>
            </p:cNvPr>
            <p:cNvSpPr txBox="1"/>
            <p:nvPr/>
          </p:nvSpPr>
          <p:spPr>
            <a:xfrm>
              <a:off x="3019322" y="1874143"/>
              <a:ext cx="11608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200" b="1" dirty="0"/>
                <a:t>Goal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0909B4-217D-45B0-936F-2506173D83E1}"/>
                </a:ext>
              </a:extLst>
            </p:cNvPr>
            <p:cNvSpPr txBox="1"/>
            <p:nvPr/>
          </p:nvSpPr>
          <p:spPr>
            <a:xfrm>
              <a:off x="4139875" y="3544171"/>
              <a:ext cx="6351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200" b="1" dirty="0"/>
                <a:t>Pit</a:t>
              </a:r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A75AAAA-7742-4329-8C3F-BEB9FAA86DD2}"/>
                    </a:ext>
                  </a:extLst>
                </p14:cNvPr>
                <p14:cNvContentPartPr/>
                <p14:nvPr/>
              </p14:nvContentPartPr>
              <p14:xfrm>
                <a:off x="2391035" y="3507861"/>
                <a:ext cx="716400" cy="677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A75AAAA-7742-4329-8C3F-BEB9FAA86D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19035" y="3364221"/>
                  <a:ext cx="860040" cy="9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2A2FC2B-8CF0-4AC3-9E99-E351992886E4}"/>
                    </a:ext>
                  </a:extLst>
                </p14:cNvPr>
                <p14:cNvContentPartPr/>
                <p14:nvPr/>
              </p14:nvContentPartPr>
              <p14:xfrm>
                <a:off x="2337755" y="4383021"/>
                <a:ext cx="795960" cy="633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2A2FC2B-8CF0-4AC3-9E99-E351992886E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65755" y="4239021"/>
                  <a:ext cx="939600" cy="9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199306F-0D0B-45E6-ACEE-7489849BAE5F}"/>
                    </a:ext>
                  </a:extLst>
                </p14:cNvPr>
                <p14:cNvContentPartPr/>
                <p14:nvPr/>
              </p14:nvContentPartPr>
              <p14:xfrm>
                <a:off x="3241355" y="4382301"/>
                <a:ext cx="753480" cy="621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199306F-0D0B-45E6-ACEE-7489849BAE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9715" y="4238661"/>
                  <a:ext cx="897120" cy="90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1EEA534-62C8-41B4-9E10-99C0087D10B2}"/>
                    </a:ext>
                  </a:extLst>
                </p14:cNvPr>
                <p14:cNvContentPartPr/>
                <p14:nvPr/>
              </p14:nvContentPartPr>
              <p14:xfrm>
                <a:off x="1473755" y="4395261"/>
                <a:ext cx="799560" cy="594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1EEA534-62C8-41B4-9E10-99C0087D10B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01755" y="4251621"/>
                  <a:ext cx="943200" cy="88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40620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1909-E818-489F-B639-1EF2D0D8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2959940" cy="489204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6EE63-2017-4E3A-AA98-E9A34B45A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5106" y="497542"/>
            <a:ext cx="7113494" cy="5889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The material for this talk is drawn from the slides, notes and lectures from several offerings of the CS181 course at Harvard University:</a:t>
            </a:r>
          </a:p>
          <a:p>
            <a:r>
              <a:rPr lang="en-US" b="1" i="1" dirty="0">
                <a:solidFill>
                  <a:schemeClr val="tx1"/>
                </a:solidFill>
              </a:rPr>
              <a:t>CS181 Intelligent Machines: Perception, Learning and Uncertainty</a:t>
            </a:r>
            <a:r>
              <a:rPr lang="en-US" b="1" dirty="0">
                <a:solidFill>
                  <a:schemeClr val="tx1"/>
                </a:solidFill>
              </a:rPr>
              <a:t>, Sarah Finney, Spring 2009</a:t>
            </a:r>
          </a:p>
          <a:p>
            <a:r>
              <a:rPr lang="en-US" b="1" i="1" dirty="0">
                <a:solidFill>
                  <a:schemeClr val="tx1"/>
                </a:solidFill>
              </a:rPr>
              <a:t>CS181 Intelligent Machines: Perception, Learning and Uncertainty</a:t>
            </a:r>
            <a:r>
              <a:rPr lang="en-US" b="1" dirty="0">
                <a:solidFill>
                  <a:schemeClr val="tx1"/>
                </a:solidFill>
              </a:rPr>
              <a:t>, Prof. David C Brooks, Spring 2011</a:t>
            </a:r>
          </a:p>
          <a:p>
            <a:r>
              <a:rPr lang="en-US" b="1" i="1" dirty="0">
                <a:solidFill>
                  <a:schemeClr val="tx1"/>
                </a:solidFill>
              </a:rPr>
              <a:t>CS181 – Machine Learning</a:t>
            </a:r>
            <a:r>
              <a:rPr lang="en-US" b="1" dirty="0">
                <a:solidFill>
                  <a:schemeClr val="tx1"/>
                </a:solidFill>
              </a:rPr>
              <a:t>, Prof. Ryan P. Adams, Spring 2014. </a:t>
            </a:r>
            <a:r>
              <a:rPr lang="en-US" b="1" dirty="0">
                <a:solidFill>
                  <a:schemeClr val="tx1"/>
                </a:solidFill>
                <a:hlinkClick r:id="rId2"/>
              </a:rPr>
              <a:t>https://github.com/wihl/cs181-spring2014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i="1" dirty="0">
                <a:solidFill>
                  <a:schemeClr val="tx1"/>
                </a:solidFill>
              </a:rPr>
              <a:t>CS181 – Machine Learning</a:t>
            </a:r>
            <a:r>
              <a:rPr lang="en-US" b="1" dirty="0">
                <a:solidFill>
                  <a:schemeClr val="tx1"/>
                </a:solidFill>
              </a:rPr>
              <a:t>, Prof. David Parkes, Spring 2017. </a:t>
            </a:r>
            <a:r>
              <a:rPr lang="en-US" b="1" dirty="0">
                <a:solidFill>
                  <a:schemeClr val="tx1"/>
                </a:solidFill>
                <a:hlinkClick r:id="rId3"/>
              </a:rPr>
              <a:t>https://harvard-ml-courses.github.io/cs181-web-2017/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292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156" y="130635"/>
            <a:ext cx="7991687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Finite horizon : Expectimax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988357" y="4645557"/>
            <a:ext cx="10215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/>
              <a:t>Build out a look-ahead tree to the decision horizon; max over actions, exp over next states.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/>
              <a:t>Solve from the leaves, backing-up the expectimax values.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/>
              <a:t>Problem: computation is exponential in horizon.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/>
              <a:t>May expand the same subtree multiple times.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C984A-D2AD-4CC7-B87E-0EE64804C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48" y="1211141"/>
            <a:ext cx="8267700" cy="317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82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Expectimax: A game against Nature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1962148" y="4645556"/>
            <a:ext cx="79808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/>
              <a:t>Like a game except opponent is probabilistic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/>
              <a:t>Strongly related minmax used in game theory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/>
              <a:t>Nodes where you move: S (    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/>
              <a:t>Nodes where nature moves: &lt;S,A&gt;  (      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C984A-D2AD-4CC7-B87E-0EE64804C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48" y="1211141"/>
            <a:ext cx="8267700" cy="3177917"/>
          </a:xfrm>
          <a:prstGeom prst="rect">
            <a:avLst/>
          </a:prstGeom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80030050-93F8-43C3-92CF-FFA3B4E14912}"/>
              </a:ext>
            </a:extLst>
          </p:cNvPr>
          <p:cNvSpPr/>
          <p:nvPr/>
        </p:nvSpPr>
        <p:spPr>
          <a:xfrm>
            <a:off x="6642846" y="5525382"/>
            <a:ext cx="255494" cy="242953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D864FA90-B039-43CC-A51C-E4B10F1C8B07}"/>
              </a:ext>
            </a:extLst>
          </p:cNvPr>
          <p:cNvSpPr/>
          <p:nvPr/>
        </p:nvSpPr>
        <p:spPr>
          <a:xfrm>
            <a:off x="8027895" y="5876365"/>
            <a:ext cx="228600" cy="244722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21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042" y="336177"/>
            <a:ext cx="6955916" cy="77992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Policy and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1825013" y="1969728"/>
            <a:ext cx="102152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dirty="0"/>
              <a:t>Policy: action to take at each state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dirty="0"/>
              <a:t>Value of state (node): expected total reward</a:t>
            </a:r>
          </a:p>
          <a:p>
            <a:pPr marL="1428750" lvl="2" indent="-514350">
              <a:buFont typeface="Century Gothic" panose="020B0502020202020204" pitchFamily="34" charset="0"/>
              <a:buChar char="-"/>
            </a:pPr>
            <a:r>
              <a:rPr lang="en-US" sz="2800" dirty="0"/>
              <a:t>Depends on policy</a:t>
            </a:r>
          </a:p>
        </p:txBody>
      </p:sp>
    </p:spTree>
    <p:extLst>
      <p:ext uri="{BB962C8B-B14F-4D97-AF65-F5344CB8AC3E}">
        <p14:creationId xmlns:p14="http://schemas.microsoft.com/office/powerpoint/2010/main" val="2079541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042" y="336177"/>
            <a:ext cx="6955916" cy="77992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8DBAF-3AFD-4E8E-BD57-3F0E5773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69" y="1392331"/>
            <a:ext cx="9067221" cy="46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77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042" y="336177"/>
            <a:ext cx="6955916" cy="77992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Basic equations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87D2E2-51F5-47F6-AC1C-44BC64C86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72" y="1420625"/>
            <a:ext cx="6048656" cy="462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556" y="357768"/>
            <a:ext cx="8112885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Expectimax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EC170-E3A8-4F8B-A315-8B674A7CA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65" y="1604501"/>
            <a:ext cx="10504465" cy="389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55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088" y="273451"/>
            <a:ext cx="8827819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2-state Finite horizon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2672509" y="4749681"/>
            <a:ext cx="73476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States: S1, S2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Actions: </a:t>
            </a:r>
            <a:r>
              <a:rPr lang="en-US" sz="3200" b="1" dirty="0"/>
              <a:t>A1</a:t>
            </a:r>
            <a:r>
              <a:rPr lang="en-US" sz="3200" b="1" dirty="0">
                <a:solidFill>
                  <a:schemeClr val="bg1"/>
                </a:solidFill>
              </a:rPr>
              <a:t>,</a:t>
            </a:r>
            <a:r>
              <a:rPr lang="en-US" sz="3200" b="1" dirty="0"/>
              <a:t>A2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Edges: </a:t>
            </a:r>
            <a:r>
              <a:rPr lang="en-US" sz="3200" b="1" dirty="0"/>
              <a:t>&lt;action</a:t>
            </a:r>
            <a:r>
              <a:rPr lang="en-US" sz="3200" b="1" dirty="0">
                <a:solidFill>
                  <a:schemeClr val="bg1"/>
                </a:solidFill>
              </a:rPr>
              <a:t>, </a:t>
            </a:r>
            <a:r>
              <a:rPr lang="en-US" sz="3200" b="1" dirty="0">
                <a:solidFill>
                  <a:srgbClr val="FFC000"/>
                </a:solidFill>
              </a:rPr>
              <a:t>probability</a:t>
            </a:r>
            <a:r>
              <a:rPr lang="en-US" sz="3200" b="1" dirty="0">
                <a:solidFill>
                  <a:schemeClr val="bg1"/>
                </a:solidFill>
              </a:rPr>
              <a:t>, </a:t>
            </a:r>
            <a:r>
              <a:rPr lang="en-US" sz="3200" b="1" dirty="0">
                <a:solidFill>
                  <a:srgbClr val="7030A0"/>
                </a:solidFill>
              </a:rPr>
              <a:t>value</a:t>
            </a:r>
            <a:r>
              <a:rPr lang="en-US" sz="3200" b="1" dirty="0"/>
              <a:t>&gt;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86D9CA-AED8-446C-ADD4-B12EA2E10249}"/>
              </a:ext>
            </a:extLst>
          </p:cNvPr>
          <p:cNvSpPr/>
          <p:nvPr/>
        </p:nvSpPr>
        <p:spPr>
          <a:xfrm>
            <a:off x="3450286" y="2167173"/>
            <a:ext cx="1021976" cy="10085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3E98B48-FDC9-4360-86C8-269E3039CDAF}"/>
              </a:ext>
            </a:extLst>
          </p:cNvPr>
          <p:cNvSpPr/>
          <p:nvPr/>
        </p:nvSpPr>
        <p:spPr>
          <a:xfrm>
            <a:off x="7381309" y="2167173"/>
            <a:ext cx="1021976" cy="10085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8AC2DA-FDED-4ABF-BB85-90F88398B020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4472262" y="2671438"/>
            <a:ext cx="290904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055ED9F-8FFE-4FF6-9530-3D392D424421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 rot="16200000" flipH="1">
            <a:off x="3243382" y="2671437"/>
            <a:ext cx="713137" cy="12700"/>
          </a:xfrm>
          <a:prstGeom prst="curvedConnector5">
            <a:avLst>
              <a:gd name="adj1" fmla="val -32056"/>
              <a:gd name="adj2" fmla="val -8041961"/>
              <a:gd name="adj3" fmla="val 132056"/>
            </a:avLst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637A2421-FFD1-4555-A37D-1E11ACE91BA0}"/>
              </a:ext>
            </a:extLst>
          </p:cNvPr>
          <p:cNvCxnSpPr>
            <a:cxnSpLocks/>
            <a:stCxn id="6" idx="7"/>
            <a:endCxn id="6" idx="5"/>
          </p:cNvCxnSpPr>
          <p:nvPr/>
        </p:nvCxnSpPr>
        <p:spPr>
          <a:xfrm rot="16200000" flipH="1">
            <a:off x="7897051" y="2671437"/>
            <a:ext cx="713137" cy="12700"/>
          </a:xfrm>
          <a:prstGeom prst="curvedConnector5">
            <a:avLst>
              <a:gd name="adj1" fmla="val -32056"/>
              <a:gd name="adj2" fmla="val 8668591"/>
              <a:gd name="adj3" fmla="val 132056"/>
            </a:avLst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D153156-D905-47B4-990A-E44F0B09A454}"/>
              </a:ext>
            </a:extLst>
          </p:cNvPr>
          <p:cNvSpPr/>
          <p:nvPr/>
        </p:nvSpPr>
        <p:spPr>
          <a:xfrm>
            <a:off x="4843796" y="3208359"/>
            <a:ext cx="21659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&lt;A1, </a:t>
            </a:r>
            <a:r>
              <a:rPr lang="en-US" sz="2400" b="1" dirty="0">
                <a:solidFill>
                  <a:srgbClr val="FFC000"/>
                </a:solidFill>
              </a:rPr>
              <a:t>0.4,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+1</a:t>
            </a:r>
            <a:r>
              <a:rPr lang="en-US" sz="2400" b="1" dirty="0"/>
              <a:t>&gt;</a:t>
            </a:r>
          </a:p>
          <a:p>
            <a:r>
              <a:rPr lang="en-US" sz="2400" b="1" dirty="0"/>
              <a:t>&lt;A2, </a:t>
            </a:r>
            <a:r>
              <a:rPr lang="en-US" sz="2400" b="1" dirty="0">
                <a:solidFill>
                  <a:srgbClr val="FFC000"/>
                </a:solidFill>
              </a:rPr>
              <a:t>1.0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rgbClr val="7030A0"/>
                </a:solidFill>
              </a:rPr>
              <a:t>+0</a:t>
            </a:r>
            <a:r>
              <a:rPr lang="en-US" sz="2400" b="1" dirty="0"/>
              <a:t>&gt;</a:t>
            </a:r>
            <a:endParaRPr lang="en-US" sz="2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5F9A7A9-7CA1-43A1-8166-589FBC63CAFC}"/>
              </a:ext>
            </a:extLst>
          </p:cNvPr>
          <p:cNvCxnSpPr>
            <a:cxnSpLocks/>
          </p:cNvCxnSpPr>
          <p:nvPr/>
        </p:nvCxnSpPr>
        <p:spPr>
          <a:xfrm flipV="1">
            <a:off x="5926785" y="2792861"/>
            <a:ext cx="0" cy="3828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C9093AB-CFD6-453C-AF9B-E7226A177B00}"/>
              </a:ext>
            </a:extLst>
          </p:cNvPr>
          <p:cNvSpPr/>
          <p:nvPr/>
        </p:nvSpPr>
        <p:spPr>
          <a:xfrm>
            <a:off x="9464588" y="1409861"/>
            <a:ext cx="20906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&lt;A1, </a:t>
            </a:r>
            <a:r>
              <a:rPr lang="en-US" sz="2400" b="1" dirty="0">
                <a:solidFill>
                  <a:srgbClr val="FFC000"/>
                </a:solidFill>
              </a:rPr>
              <a:t>1.0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rgbClr val="7030A0"/>
                </a:solidFill>
              </a:rPr>
              <a:t>-1</a:t>
            </a:r>
            <a:r>
              <a:rPr lang="en-US" sz="2400" b="1" dirty="0"/>
              <a:t>&gt;</a:t>
            </a:r>
          </a:p>
          <a:p>
            <a:r>
              <a:rPr lang="en-US" sz="2400" b="1" dirty="0"/>
              <a:t>&lt;A2, </a:t>
            </a:r>
            <a:r>
              <a:rPr lang="en-US" sz="2400" b="1" dirty="0">
                <a:solidFill>
                  <a:srgbClr val="FFC000"/>
                </a:solidFill>
              </a:rPr>
              <a:t>1.0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rgbClr val="7030A0"/>
                </a:solidFill>
              </a:rPr>
              <a:t>+0</a:t>
            </a:r>
            <a:r>
              <a:rPr lang="en-US" sz="2400" b="1" dirty="0"/>
              <a:t>&gt;</a:t>
            </a:r>
            <a:endParaRPr lang="en-US" sz="2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E61FF-4A99-46A1-8EE5-449CF75794EF}"/>
              </a:ext>
            </a:extLst>
          </p:cNvPr>
          <p:cNvSpPr/>
          <p:nvPr/>
        </p:nvSpPr>
        <p:spPr>
          <a:xfrm>
            <a:off x="289585" y="1725643"/>
            <a:ext cx="2090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&lt;A1, </a:t>
            </a:r>
            <a:r>
              <a:rPr lang="en-US" sz="2400" b="1" dirty="0">
                <a:solidFill>
                  <a:srgbClr val="FFC000"/>
                </a:solidFill>
              </a:rPr>
              <a:t>0.6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rgbClr val="7030A0"/>
                </a:solidFill>
              </a:rPr>
              <a:t>+1</a:t>
            </a:r>
            <a:r>
              <a:rPr lang="en-US" sz="2400" b="1" dirty="0"/>
              <a:t>&gt;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7FFBA67-DC91-4C44-B428-DED93F1BF4E8}"/>
              </a:ext>
            </a:extLst>
          </p:cNvPr>
          <p:cNvCxnSpPr>
            <a:cxnSpLocks/>
          </p:cNvCxnSpPr>
          <p:nvPr/>
        </p:nvCxnSpPr>
        <p:spPr>
          <a:xfrm>
            <a:off x="2264145" y="2203361"/>
            <a:ext cx="191418" cy="2372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B5C07E5-5D47-47B8-9CEB-7C054E7F3240}"/>
              </a:ext>
            </a:extLst>
          </p:cNvPr>
          <p:cNvCxnSpPr>
            <a:cxnSpLocks/>
          </p:cNvCxnSpPr>
          <p:nvPr/>
        </p:nvCxnSpPr>
        <p:spPr>
          <a:xfrm flipV="1">
            <a:off x="9444220" y="2203361"/>
            <a:ext cx="191418" cy="2372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218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Expectimax: Game tree example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785" y="1250295"/>
            <a:ext cx="8478366" cy="494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21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Expectimax: Game tree example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85" y="1355739"/>
            <a:ext cx="8478366" cy="473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8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Expectimax: Game tree example (3)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250" y="1355739"/>
            <a:ext cx="8093435" cy="473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2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90FE681-1E05-478A-89DC-5F7AB37C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107" y="685799"/>
            <a:ext cx="3404302" cy="4892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Overview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E2F21DC-5F0E-42CF-B89C-C1E25E175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783" y="1532373"/>
            <a:ext cx="0" cy="3198892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E05414-3B88-4E63-BA7D-A9F09B1637DB}"/>
              </a:ext>
            </a:extLst>
          </p:cNvPr>
          <p:cNvSpPr txBox="1"/>
          <p:nvPr/>
        </p:nvSpPr>
        <p:spPr>
          <a:xfrm>
            <a:off x="5303532" y="828288"/>
            <a:ext cx="623572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/>
              <a:t>Introduction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400" dirty="0"/>
              <a:t>Types of Machine Learning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400" dirty="0"/>
              <a:t>Decision Theory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/>
              <a:t>Markov Decision Processes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400" dirty="0"/>
              <a:t>Definitions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400" dirty="0"/>
              <a:t>Examples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/>
              <a:t>MDP Solutions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400" dirty="0"/>
              <a:t>finite horizon techniques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200" dirty="0"/>
              <a:t>expectimax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200" dirty="0"/>
              <a:t>value iteration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400" dirty="0"/>
              <a:t>Infinite horizon techniques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400" dirty="0"/>
              <a:t>value iteration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400" dirty="0"/>
              <a:t>policy iteration</a:t>
            </a:r>
          </a:p>
        </p:txBody>
      </p:sp>
    </p:spTree>
    <p:extLst>
      <p:ext uri="{BB962C8B-B14F-4D97-AF65-F5344CB8AC3E}">
        <p14:creationId xmlns:p14="http://schemas.microsoft.com/office/powerpoint/2010/main" val="95308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Expectimax: Game tree example (4)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486" y="1355739"/>
            <a:ext cx="8190963" cy="473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81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797" y="411556"/>
            <a:ext cx="7682405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Complexity of expectimax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53D919-221E-4D00-B650-AD2BE7B29895}"/>
                  </a:ext>
                </a:extLst>
              </p:cNvPr>
              <p:cNvSpPr txBox="1"/>
              <p:nvPr/>
            </p:nvSpPr>
            <p:spPr>
              <a:xfrm>
                <a:off x="1300578" y="1627093"/>
                <a:ext cx="10215283" cy="4615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 algn="l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Linear in size of tree</a:t>
                </a:r>
              </a:p>
              <a:p>
                <a:pPr marL="514350" indent="-514350" algn="l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514350" indent="-514350" algn="l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Exponential in horizon</a:t>
                </a:r>
              </a:p>
              <a:p>
                <a:pPr marL="514350" indent="-514350" algn="l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514350" indent="-514350" algn="l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Base of the exponent: (# of actions) * (# of transitions)</a:t>
                </a:r>
              </a:p>
              <a:p>
                <a:pPr marL="514350" indent="-514350" algn="l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sz="2800" b="0" dirty="0"/>
                  <a:t>O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/>
              </a:p>
              <a:p>
                <a:pPr marL="971550" lvl="1" indent="-514350">
                  <a:buFont typeface="Century Gothic" panose="020B0502020202020204" pitchFamily="34" charset="0"/>
                  <a:buChar char="-"/>
                </a:pPr>
                <a:r>
                  <a:rPr lang="en-US" sz="2800" dirty="0"/>
                  <a:t>h = horizon</a:t>
                </a:r>
              </a:p>
              <a:p>
                <a:pPr marL="971550" lvl="1" indent="-514350">
                  <a:buFont typeface="Century Gothic" panose="020B0502020202020204" pitchFamily="34" charset="0"/>
                  <a:buChar char="-"/>
                </a:pPr>
                <a:r>
                  <a:rPr lang="en-US" sz="2800" dirty="0"/>
                  <a:t>m = number of actions</a:t>
                </a:r>
              </a:p>
              <a:p>
                <a:pPr marL="971550" lvl="1" indent="-514350">
                  <a:buFont typeface="Century Gothic" panose="020B0502020202020204" pitchFamily="34" charset="0"/>
                  <a:buChar char="-"/>
                </a:pPr>
                <a:r>
                  <a:rPr lang="en-US" sz="2800" dirty="0"/>
                  <a:t>l = maximum # of non-zero transitions from state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53D919-221E-4D00-B650-AD2BE7B29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578" y="1627093"/>
                <a:ext cx="10215283" cy="4615174"/>
              </a:xfrm>
              <a:prstGeom prst="rect">
                <a:avLst/>
              </a:prstGeom>
              <a:blipFill>
                <a:blip r:embed="rId2"/>
                <a:stretch>
                  <a:fillRect l="-1074" t="-1453" b="-2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060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722" y="297401"/>
            <a:ext cx="9466555" cy="132969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Avoid Exponential blowup with dynamic programming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1260237" y="1815352"/>
            <a:ext cx="102152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dirty="0"/>
              <a:t>The same state can be reached by many paths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dirty="0"/>
              <a:t>To solve a large problem, solve smaller subproblems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dirty="0"/>
              <a:t>Must be able to combine subproblem solutions effectively to solve larger problems.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dirty="0"/>
              <a:t>For Expectimax, the solution is Value iteration</a:t>
            </a:r>
          </a:p>
        </p:txBody>
      </p:sp>
    </p:spTree>
    <p:extLst>
      <p:ext uri="{BB962C8B-B14F-4D97-AF65-F5344CB8AC3E}">
        <p14:creationId xmlns:p14="http://schemas.microsoft.com/office/powerpoint/2010/main" val="3206632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797" y="411556"/>
            <a:ext cx="7682405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1636755" y="2090172"/>
            <a:ext cx="92553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dirty="0"/>
              <a:t>Break up problem by number of steps to go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dirty="0"/>
              <a:t>Given optimal policy for k-1 steps to go, compute Q-values for k steps to go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dirty="0"/>
              <a:t>Base case value with no timesteps to go</a:t>
            </a:r>
          </a:p>
        </p:txBody>
      </p:sp>
    </p:spTree>
    <p:extLst>
      <p:ext uri="{BB962C8B-B14F-4D97-AF65-F5344CB8AC3E}">
        <p14:creationId xmlns:p14="http://schemas.microsoft.com/office/powerpoint/2010/main" val="2997536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797" y="411556"/>
            <a:ext cx="7682405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k-steps-to-go 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0B463-E2EE-4483-8389-7DBACDD4F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981" y="1612081"/>
            <a:ext cx="8096037" cy="437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0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797" y="411556"/>
            <a:ext cx="7682405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Basic equations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8A6DEF-2D43-462C-845C-1DA9C9951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132" y="1423988"/>
            <a:ext cx="7453735" cy="492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93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556" y="357768"/>
            <a:ext cx="8112885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EC170-E3A8-4F8B-A315-8B674A7C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67" y="1520316"/>
            <a:ext cx="10504465" cy="476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40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example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85" y="1441639"/>
            <a:ext cx="8478366" cy="45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34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example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85" y="1441217"/>
            <a:ext cx="8478366" cy="45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33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example (3)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85" y="1447492"/>
            <a:ext cx="8478366" cy="455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13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237" y="227162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Types of Machine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/>
              <p:nvPr/>
            </p:nvSpPr>
            <p:spPr>
              <a:xfrm>
                <a:off x="594877" y="1225689"/>
                <a:ext cx="11002245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There are (at least) 3 broad categories of machine learning problems:</a:t>
                </a:r>
                <a:endParaRPr lang="en-US" sz="2400" b="1" dirty="0"/>
              </a:p>
              <a:p>
                <a:pPr lvl="2"/>
                <a:endParaRPr lang="en-US" sz="2400" b="1" dirty="0"/>
              </a:p>
              <a:p>
                <a:pPr lvl="2"/>
                <a:r>
                  <a:rPr lang="en-US" sz="2400" b="1" dirty="0"/>
                  <a:t>Supervised Learning</a:t>
                </a:r>
              </a:p>
              <a:p>
                <a:pPr lvl="2"/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𝑫𝒂𝒕𝒂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b="1" dirty="0"/>
              </a:p>
              <a:p>
                <a:pPr lvl="3"/>
                <a:r>
                  <a:rPr lang="en-US" sz="2400" b="1" dirty="0"/>
                  <a:t>	</a:t>
                </a:r>
                <a:r>
                  <a:rPr lang="en-US" sz="2400" dirty="0"/>
                  <a:t>e.g., linear regression, decision trees,</a:t>
                </a:r>
                <a:r>
                  <a:rPr lang="en-US" sz="2400" b="1" dirty="0"/>
                  <a:t> </a:t>
                </a:r>
                <a:r>
                  <a:rPr lang="en-US" sz="2400" dirty="0"/>
                  <a:t>SVMs</a:t>
                </a:r>
              </a:p>
              <a:p>
                <a:pPr lvl="2"/>
                <a:endParaRPr lang="en-US" sz="2400" b="1" dirty="0"/>
              </a:p>
              <a:p>
                <a:pPr lvl="2"/>
                <a:r>
                  <a:rPr lang="en-US" sz="2400" b="1" dirty="0"/>
                  <a:t>Unsupervised Learning</a:t>
                </a:r>
              </a:p>
              <a:p>
                <a:pPr lvl="2"/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𝑫𝒂𝒕𝒂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endParaRPr lang="en-US" sz="2400" b="1" dirty="0"/>
              </a:p>
              <a:p>
                <a:pPr lvl="3"/>
                <a:r>
                  <a:rPr lang="en-US" sz="2400" b="1" dirty="0"/>
                  <a:t>	</a:t>
                </a:r>
                <a:r>
                  <a:rPr lang="en-US" sz="2400" dirty="0"/>
                  <a:t>e.g., K-means, HAC, Gaussian mixture models</a:t>
                </a:r>
              </a:p>
              <a:p>
                <a:pPr lvl="2"/>
                <a:endParaRPr lang="en-US" sz="2400" b="1" dirty="0"/>
              </a:p>
              <a:p>
                <a:pPr lvl="2"/>
                <a:r>
                  <a:rPr lang="en-US" sz="2400" b="1" dirty="0"/>
                  <a:t>Reinforcement Learning</a:t>
                </a:r>
              </a:p>
              <a:p>
                <a:pPr lvl="2"/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𝑫𝒂𝒕𝒂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400" b="1" dirty="0"/>
              </a:p>
              <a:p>
                <a:pPr lvl="3"/>
                <a:r>
                  <a:rPr lang="en-US" sz="2400" b="1" dirty="0"/>
                  <a:t>	</a:t>
                </a:r>
                <a:r>
                  <a:rPr lang="en-US" sz="2400" dirty="0"/>
                  <a:t>an agent learns to act in an uncertain environment by 	training on data that are sequences of </a:t>
                </a:r>
                <a:r>
                  <a:rPr lang="en-US" sz="2400" b="1" dirty="0"/>
                  <a:t>state, action, reward.</a:t>
                </a:r>
                <a:endParaRPr lang="en-US" sz="2400" dirty="0"/>
              </a:p>
              <a:p>
                <a:pPr lvl="3"/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77" y="1225689"/>
                <a:ext cx="11002245" cy="5632311"/>
              </a:xfrm>
              <a:prstGeom prst="rect">
                <a:avLst/>
              </a:prstGeom>
              <a:blipFill>
                <a:blip r:embed="rId2"/>
                <a:stretch>
                  <a:fillRect l="-887" t="-866" r="-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484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example (4)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85" y="1457606"/>
            <a:ext cx="8478366" cy="45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1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example (5)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85" y="1455067"/>
            <a:ext cx="8478366" cy="453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73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797" y="411556"/>
            <a:ext cx="7682405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Horizon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1468317" y="1740548"/>
            <a:ext cx="92553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3200" b="1" dirty="0"/>
              <a:t>h = 1</a:t>
            </a:r>
            <a:r>
              <a:rPr lang="en-US" sz="3200" dirty="0"/>
              <a:t>: greedy; only consider immediate reward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3200" b="1" dirty="0"/>
              <a:t>h is small: </a:t>
            </a:r>
            <a:r>
              <a:rPr lang="en-US" sz="3200" dirty="0"/>
              <a:t>only consider short term rewards, no long-term planning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3200" b="1" dirty="0"/>
              <a:t>h is large: </a:t>
            </a:r>
            <a:r>
              <a:rPr lang="en-US" sz="3200" dirty="0"/>
              <a:t>willing to sacrifice short-term gain for long-term reward</a:t>
            </a:r>
          </a:p>
        </p:txBody>
      </p:sp>
    </p:spTree>
    <p:extLst>
      <p:ext uri="{BB962C8B-B14F-4D97-AF65-F5344CB8AC3E}">
        <p14:creationId xmlns:p14="http://schemas.microsoft.com/office/powerpoint/2010/main" val="1852663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761" y="328807"/>
            <a:ext cx="8852474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complexity of value iteration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952498" y="1404372"/>
            <a:ext cx="10287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3200" dirty="0"/>
              <a:t>h = horizon, m actions, n states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3200" dirty="0"/>
              <a:t>l = max number of non-zero outgoing transitions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3200" dirty="0"/>
              <a:t># of Q-values per time step: m*n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3200" dirty="0"/>
              <a:t>How long to compute Q-value? Need to sum over possible next states: O(l)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3200" dirty="0"/>
              <a:t>Total cost: O(mnlh)</a:t>
            </a:r>
          </a:p>
        </p:txBody>
      </p:sp>
    </p:spTree>
    <p:extLst>
      <p:ext uri="{BB962C8B-B14F-4D97-AF65-F5344CB8AC3E}">
        <p14:creationId xmlns:p14="http://schemas.microsoft.com/office/powerpoint/2010/main" val="2082924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797" y="411556"/>
            <a:ext cx="7682405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Comparison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1468317" y="1740548"/>
            <a:ext cx="92553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Value iteration is better when states can be reached by multiple paths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Expectimax is better when each state is reachable only one way and many states cannot be reached at all</a:t>
            </a:r>
          </a:p>
        </p:txBody>
      </p:sp>
    </p:spTree>
    <p:extLst>
      <p:ext uri="{BB962C8B-B14F-4D97-AF65-F5344CB8AC3E}">
        <p14:creationId xmlns:p14="http://schemas.microsoft.com/office/powerpoint/2010/main" val="3090399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795" y="425003"/>
            <a:ext cx="7682405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Infinite horizon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1468315" y="1348800"/>
            <a:ext cx="925536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Expectimax and finite horizon value iteration rely on a finite horizon since both algorithms assume a base case.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We would like to look infinitely far into the future.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To do this, we consider discounting future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800" dirty="0"/>
              <a:t>we may never get there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800" dirty="0"/>
              <a:t>the equations don’t blow up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79746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805" y="177695"/>
            <a:ext cx="9426388" cy="12773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Basic equations for infinite horizon value iteration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433" y="1836067"/>
            <a:ext cx="6615133" cy="453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983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353" y="344321"/>
            <a:ext cx="9175291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(finite Horizon)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EC170-E3A8-4F8B-A315-8B674A7C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67" y="1520316"/>
            <a:ext cx="10504465" cy="476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78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752" y="344321"/>
            <a:ext cx="9706494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(Infinite Horizon)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EC170-E3A8-4F8B-A315-8B674A7CA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66" y="1310346"/>
            <a:ext cx="10453265" cy="530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44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in gridworld (0)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340" y="1293140"/>
            <a:ext cx="7569320" cy="54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94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30928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Decision Theory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A46BC-2E77-4BAC-93B1-53A9C948180B}"/>
              </a:ext>
            </a:extLst>
          </p:cNvPr>
          <p:cNvSpPr txBox="1"/>
          <p:nvPr/>
        </p:nvSpPr>
        <p:spPr>
          <a:xfrm>
            <a:off x="979085" y="1294361"/>
            <a:ext cx="1043746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three components of the decision theoretic framework  MDPs:</a:t>
            </a:r>
          </a:p>
          <a:p>
            <a:pPr lvl="2"/>
            <a:endParaRPr lang="en-US" sz="2400" b="1" dirty="0"/>
          </a:p>
          <a:p>
            <a:pPr lvl="2"/>
            <a:r>
              <a:rPr lang="en-US" sz="2400" b="1" dirty="0"/>
              <a:t>Probability</a:t>
            </a:r>
          </a:p>
          <a:p>
            <a:pPr lvl="3"/>
            <a:r>
              <a:rPr lang="en-US" sz="2400" b="1" dirty="0"/>
              <a:t>	</a:t>
            </a:r>
            <a:r>
              <a:rPr lang="en-US" sz="2400" dirty="0"/>
              <a:t>Use probability to model uncertainty about the domain.</a:t>
            </a:r>
          </a:p>
          <a:p>
            <a:pPr lvl="2"/>
            <a:endParaRPr lang="en-US" sz="2400" b="1" dirty="0"/>
          </a:p>
          <a:p>
            <a:pPr lvl="2"/>
            <a:r>
              <a:rPr lang="en-US" sz="2400" b="1" dirty="0"/>
              <a:t>Utility</a:t>
            </a:r>
          </a:p>
          <a:p>
            <a:pPr lvl="3"/>
            <a:r>
              <a:rPr lang="en-US" sz="2400" b="1" dirty="0"/>
              <a:t>	</a:t>
            </a:r>
            <a:r>
              <a:rPr lang="en-US" sz="2400" dirty="0"/>
              <a:t>Use utility to model an agent’s objectives.</a:t>
            </a:r>
          </a:p>
          <a:p>
            <a:pPr lvl="2"/>
            <a:endParaRPr lang="en-US" sz="2400" b="1" dirty="0"/>
          </a:p>
          <a:p>
            <a:pPr lvl="2"/>
            <a:r>
              <a:rPr lang="en-US" sz="2400" b="1" dirty="0"/>
              <a:t>Decision Policy</a:t>
            </a:r>
          </a:p>
          <a:p>
            <a:pPr lvl="3"/>
            <a:r>
              <a:rPr lang="en-US" sz="2400" b="1" dirty="0"/>
              <a:t>	</a:t>
            </a:r>
            <a:r>
              <a:rPr lang="en-US" sz="2400" dirty="0"/>
              <a:t>The goal is to design a decision policy, describing how 	the  agent should act in all possible states in order to 	maximize its expected utility.</a:t>
            </a:r>
          </a:p>
          <a:p>
            <a:pPr lvl="3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22338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in gridworld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493" y="1293140"/>
            <a:ext cx="7519013" cy="54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25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9513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in gridworld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395" y="1293140"/>
            <a:ext cx="7561209" cy="54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09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in gridworld (3)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102" y="1293140"/>
            <a:ext cx="7537795" cy="54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923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in gridworld (4)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260" y="1293140"/>
            <a:ext cx="7561479" cy="54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612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in gridworld (5)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023" y="1293140"/>
            <a:ext cx="7533954" cy="54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053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in gridworld (6)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477" y="1293140"/>
            <a:ext cx="7565045" cy="54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345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in gridworld (7)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313" y="1293140"/>
            <a:ext cx="7551374" cy="54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989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in gridworld (8)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259" y="1293140"/>
            <a:ext cx="7495482" cy="54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924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in gridworld (9)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948" y="1293140"/>
            <a:ext cx="7530103" cy="54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30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in gridworld (10)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397" y="1293140"/>
            <a:ext cx="7539206" cy="54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91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042" y="336177"/>
            <a:ext cx="6955916" cy="132154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Uncertainty modeled with Probability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1260237" y="2097740"/>
            <a:ext cx="102152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dirty="0"/>
              <a:t>The agent may not know the current state of the world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dirty="0"/>
              <a:t>The effects of the agent’s action might be unpredictable.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dirty="0"/>
              <a:t>Things happen that are outside the agent’s control.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dirty="0"/>
              <a:t>The agent may be uncertain about the correct model of the world.</a:t>
            </a:r>
          </a:p>
        </p:txBody>
      </p:sp>
    </p:spTree>
    <p:extLst>
      <p:ext uri="{BB962C8B-B14F-4D97-AF65-F5344CB8AC3E}">
        <p14:creationId xmlns:p14="http://schemas.microsoft.com/office/powerpoint/2010/main" val="14177079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in gridworld (11)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012" y="1293140"/>
            <a:ext cx="7507975" cy="54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049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in gridworld (12)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63" y="1293140"/>
            <a:ext cx="7525274" cy="54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774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in gridworld (100)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73" y="1293140"/>
            <a:ext cx="7542654" cy="54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897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661" y="519132"/>
            <a:ext cx="8928673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Problems with value iteration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1468317" y="1740548"/>
            <a:ext cx="985410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The ‘max’ value at each state rarely changes.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The policy often converges long before the values converge.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algn="l"/>
            <a:r>
              <a:rPr lang="en-US" sz="3200" b="1" dirty="0"/>
              <a:t>Policy iteration</a:t>
            </a:r>
            <a:r>
              <a:rPr lang="en-US" sz="3200" dirty="0"/>
              <a:t> is an alternative approach, which is still optimal and can converge much more quickly.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484706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policy iteration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731" y="1421229"/>
            <a:ext cx="7787515" cy="498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350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752" y="344321"/>
            <a:ext cx="9706494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policy iteration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EC170-E3A8-4F8B-A315-8B674A7CA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66" y="1545360"/>
            <a:ext cx="10453265" cy="47280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5A67924-FC76-4CEB-8C0D-F9A4F124807B}"/>
                  </a:ext>
                </a:extLst>
              </p14:cNvPr>
              <p14:cNvContentPartPr/>
              <p14:nvPr/>
            </p14:nvContentPartPr>
            <p14:xfrm>
              <a:off x="2136875" y="3265221"/>
              <a:ext cx="1276920" cy="83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5A67924-FC76-4CEB-8C0D-F9A4F12480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4875" y="3121221"/>
                <a:ext cx="142056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B81495F-B049-401E-A3AD-30C9FF3CEB53}"/>
                  </a:ext>
                </a:extLst>
              </p14:cNvPr>
              <p14:cNvContentPartPr/>
              <p14:nvPr/>
            </p14:nvContentPartPr>
            <p14:xfrm>
              <a:off x="2069555" y="3317781"/>
              <a:ext cx="1329120" cy="58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B81495F-B049-401E-A3AD-30C9FF3CEB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7555" y="3173781"/>
                <a:ext cx="1472760" cy="34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69244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752" y="344321"/>
            <a:ext cx="9706494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policy iteration Example (0)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EC170-E3A8-4F8B-A315-8B674A7CA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259" y="1364371"/>
            <a:ext cx="7615479" cy="5149308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8D27F6E3-F204-42DC-BA5A-5F64290375E6}"/>
              </a:ext>
            </a:extLst>
          </p:cNvPr>
          <p:cNvSpPr/>
          <p:nvPr/>
        </p:nvSpPr>
        <p:spPr>
          <a:xfrm>
            <a:off x="3710867" y="2707691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1FAADBE9-AC24-45BA-8E47-0A746B902B83}"/>
              </a:ext>
            </a:extLst>
          </p:cNvPr>
          <p:cNvSpPr/>
          <p:nvPr/>
        </p:nvSpPr>
        <p:spPr>
          <a:xfrm>
            <a:off x="4777667" y="2707691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92EBA106-546F-4ECA-A66B-9AE2817BEC2D}"/>
              </a:ext>
            </a:extLst>
          </p:cNvPr>
          <p:cNvSpPr/>
          <p:nvPr/>
        </p:nvSpPr>
        <p:spPr>
          <a:xfrm>
            <a:off x="5936201" y="2707691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324BB1C3-7282-4739-8FFC-4F5BB360F84F}"/>
              </a:ext>
            </a:extLst>
          </p:cNvPr>
          <p:cNvSpPr/>
          <p:nvPr/>
        </p:nvSpPr>
        <p:spPr>
          <a:xfrm>
            <a:off x="7051832" y="2698814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CE51997A-E28D-461A-B86A-65903B15F296}"/>
              </a:ext>
            </a:extLst>
          </p:cNvPr>
          <p:cNvSpPr/>
          <p:nvPr/>
        </p:nvSpPr>
        <p:spPr>
          <a:xfrm>
            <a:off x="3666473" y="3821838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2D97F582-1674-46F0-AFA2-A12A97024355}"/>
              </a:ext>
            </a:extLst>
          </p:cNvPr>
          <p:cNvSpPr/>
          <p:nvPr/>
        </p:nvSpPr>
        <p:spPr>
          <a:xfrm>
            <a:off x="5918440" y="3821838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A8C5B952-F817-41FA-96F9-0F32352B4794}"/>
              </a:ext>
            </a:extLst>
          </p:cNvPr>
          <p:cNvSpPr/>
          <p:nvPr/>
        </p:nvSpPr>
        <p:spPr>
          <a:xfrm>
            <a:off x="6971933" y="3821838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4A585F27-B91B-43D1-AFC3-1B6ECA6A52D3}"/>
              </a:ext>
            </a:extLst>
          </p:cNvPr>
          <p:cNvSpPr/>
          <p:nvPr/>
        </p:nvSpPr>
        <p:spPr>
          <a:xfrm>
            <a:off x="3666473" y="4909353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EF0DFA05-2987-4ED2-8142-DB8FD6171533}"/>
              </a:ext>
            </a:extLst>
          </p:cNvPr>
          <p:cNvSpPr/>
          <p:nvPr/>
        </p:nvSpPr>
        <p:spPr>
          <a:xfrm>
            <a:off x="4777666" y="4909353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C4E835D3-202E-4002-B3AF-3B369087E603}"/>
              </a:ext>
            </a:extLst>
          </p:cNvPr>
          <p:cNvSpPr/>
          <p:nvPr/>
        </p:nvSpPr>
        <p:spPr>
          <a:xfrm>
            <a:off x="5936201" y="4909353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AF7C81F1-ADAC-4BC7-8D54-F3547F037310}"/>
              </a:ext>
            </a:extLst>
          </p:cNvPr>
          <p:cNvSpPr/>
          <p:nvPr/>
        </p:nvSpPr>
        <p:spPr>
          <a:xfrm>
            <a:off x="7007438" y="4874796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285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AEC170-E3A8-4F8B-A315-8B674A7CA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259" y="1461195"/>
            <a:ext cx="7615479" cy="4955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752" y="344321"/>
            <a:ext cx="9706494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policy iteration Example (1)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F1054641-52E7-4786-91BB-A7616C5C67BF}"/>
              </a:ext>
            </a:extLst>
          </p:cNvPr>
          <p:cNvSpPr/>
          <p:nvPr/>
        </p:nvSpPr>
        <p:spPr>
          <a:xfrm>
            <a:off x="3659081" y="4838332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C8F5E374-1EB3-4C48-9493-E318B2A0B65A}"/>
              </a:ext>
            </a:extLst>
          </p:cNvPr>
          <p:cNvSpPr/>
          <p:nvPr/>
        </p:nvSpPr>
        <p:spPr>
          <a:xfrm>
            <a:off x="3659080" y="3792544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A5C19F3F-46AD-43EC-9AA3-2426F148A9AD}"/>
              </a:ext>
            </a:extLst>
          </p:cNvPr>
          <p:cNvSpPr/>
          <p:nvPr/>
        </p:nvSpPr>
        <p:spPr>
          <a:xfrm>
            <a:off x="5842988" y="3792544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623C6FD5-9C81-4F83-8AFB-A6AC52E9DF8B}"/>
              </a:ext>
            </a:extLst>
          </p:cNvPr>
          <p:cNvSpPr/>
          <p:nvPr/>
        </p:nvSpPr>
        <p:spPr>
          <a:xfrm>
            <a:off x="6863920" y="3792544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00D163AC-013F-437A-B62A-E753C394B610}"/>
              </a:ext>
            </a:extLst>
          </p:cNvPr>
          <p:cNvSpPr/>
          <p:nvPr/>
        </p:nvSpPr>
        <p:spPr>
          <a:xfrm rot="5400000">
            <a:off x="3812219" y="2696595"/>
            <a:ext cx="146480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E11AED5B-5556-4747-A480-93C0483243F5}"/>
              </a:ext>
            </a:extLst>
          </p:cNvPr>
          <p:cNvSpPr/>
          <p:nvPr/>
        </p:nvSpPr>
        <p:spPr>
          <a:xfrm rot="5400000">
            <a:off x="4876059" y="2693635"/>
            <a:ext cx="152400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4290D9A2-C7C6-41AF-8840-4007022C071D}"/>
              </a:ext>
            </a:extLst>
          </p:cNvPr>
          <p:cNvSpPr/>
          <p:nvPr/>
        </p:nvSpPr>
        <p:spPr>
          <a:xfrm rot="5400000">
            <a:off x="5913269" y="2693635"/>
            <a:ext cx="152400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3A4061F0-A6AB-443C-ACB8-E853C36E6F34}"/>
              </a:ext>
            </a:extLst>
          </p:cNvPr>
          <p:cNvSpPr/>
          <p:nvPr/>
        </p:nvSpPr>
        <p:spPr>
          <a:xfrm rot="5400000" flipH="1" flipV="1">
            <a:off x="4876059" y="4838332"/>
            <a:ext cx="152400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160F017E-ED6A-4A28-99FB-CF9C5B5E8E51}"/>
              </a:ext>
            </a:extLst>
          </p:cNvPr>
          <p:cNvSpPr/>
          <p:nvPr/>
        </p:nvSpPr>
        <p:spPr>
          <a:xfrm rot="5400000" flipH="1" flipV="1">
            <a:off x="5926585" y="4838332"/>
            <a:ext cx="152400" cy="29296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F55AC321-8BA7-48EC-9719-C83BFE533F8A}"/>
              </a:ext>
            </a:extLst>
          </p:cNvPr>
          <p:cNvSpPr/>
          <p:nvPr/>
        </p:nvSpPr>
        <p:spPr>
          <a:xfrm rot="5400000" flipH="1" flipV="1">
            <a:off x="6947517" y="4821318"/>
            <a:ext cx="152400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B48B5902-C2AB-4074-91A9-413EA17FC81C}"/>
              </a:ext>
            </a:extLst>
          </p:cNvPr>
          <p:cNvSpPr/>
          <p:nvPr/>
        </p:nvSpPr>
        <p:spPr>
          <a:xfrm>
            <a:off x="6886460" y="2736954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786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AEC170-E3A8-4F8B-A315-8B674A7CA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94" y="1373047"/>
            <a:ext cx="7615479" cy="51406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752" y="344321"/>
            <a:ext cx="9706494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policy iteration Example (2)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EFE3DCBA-FFDE-49A7-A4B8-4CF93E95F81E}"/>
              </a:ext>
            </a:extLst>
          </p:cNvPr>
          <p:cNvSpPr/>
          <p:nvPr/>
        </p:nvSpPr>
        <p:spPr>
          <a:xfrm>
            <a:off x="3792246" y="4856088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33A742E3-4981-42CC-B483-5C4133C3034C}"/>
              </a:ext>
            </a:extLst>
          </p:cNvPr>
          <p:cNvSpPr/>
          <p:nvPr/>
        </p:nvSpPr>
        <p:spPr>
          <a:xfrm>
            <a:off x="3792245" y="3810300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3463556-5C4F-461F-8163-3935CBA72928}"/>
              </a:ext>
            </a:extLst>
          </p:cNvPr>
          <p:cNvSpPr/>
          <p:nvPr/>
        </p:nvSpPr>
        <p:spPr>
          <a:xfrm>
            <a:off x="5976153" y="3810300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B9C96982-9F38-488D-A70E-3AE9772116C3}"/>
              </a:ext>
            </a:extLst>
          </p:cNvPr>
          <p:cNvSpPr/>
          <p:nvPr/>
        </p:nvSpPr>
        <p:spPr>
          <a:xfrm>
            <a:off x="6997085" y="3810300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A1CB71CF-2D5F-49BC-8745-9D06F547452F}"/>
              </a:ext>
            </a:extLst>
          </p:cNvPr>
          <p:cNvSpPr/>
          <p:nvPr/>
        </p:nvSpPr>
        <p:spPr>
          <a:xfrm rot="5400000">
            <a:off x="3945384" y="2714351"/>
            <a:ext cx="146480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7981C335-5292-4979-8C2F-CFC39935765A}"/>
              </a:ext>
            </a:extLst>
          </p:cNvPr>
          <p:cNvSpPr/>
          <p:nvPr/>
        </p:nvSpPr>
        <p:spPr>
          <a:xfrm rot="5400000">
            <a:off x="5009224" y="2711391"/>
            <a:ext cx="152400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E6483CD0-5854-45A6-B8AE-55702DE0C43A}"/>
              </a:ext>
            </a:extLst>
          </p:cNvPr>
          <p:cNvSpPr/>
          <p:nvPr/>
        </p:nvSpPr>
        <p:spPr>
          <a:xfrm rot="5400000">
            <a:off x="6046434" y="2711391"/>
            <a:ext cx="152400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A45704E3-A699-487C-A485-CD5A9A007AC9}"/>
              </a:ext>
            </a:extLst>
          </p:cNvPr>
          <p:cNvSpPr/>
          <p:nvPr/>
        </p:nvSpPr>
        <p:spPr>
          <a:xfrm rot="5400000" flipH="1" flipV="1">
            <a:off x="5009224" y="4856088"/>
            <a:ext cx="152400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4328CB43-AECD-4B9E-9A84-83990781AB80}"/>
              </a:ext>
            </a:extLst>
          </p:cNvPr>
          <p:cNvSpPr/>
          <p:nvPr/>
        </p:nvSpPr>
        <p:spPr>
          <a:xfrm rot="10800000" flipH="1" flipV="1">
            <a:off x="6059750" y="4856088"/>
            <a:ext cx="152400" cy="29296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9819A530-6787-4963-B448-8D2E73A2CF86}"/>
              </a:ext>
            </a:extLst>
          </p:cNvPr>
          <p:cNvSpPr/>
          <p:nvPr/>
        </p:nvSpPr>
        <p:spPr>
          <a:xfrm rot="5400000" flipH="1" flipV="1">
            <a:off x="7080682" y="4839074"/>
            <a:ext cx="152400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7B23B367-53D3-4E2E-A96F-0D6AB3C40CF4}"/>
              </a:ext>
            </a:extLst>
          </p:cNvPr>
          <p:cNvSpPr/>
          <p:nvPr/>
        </p:nvSpPr>
        <p:spPr>
          <a:xfrm>
            <a:off x="7069585" y="2701758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377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752" y="344321"/>
            <a:ext cx="9706494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policy iteration Example (3)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EC170-E3A8-4F8B-A315-8B674A7CA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259" y="1469526"/>
            <a:ext cx="7615479" cy="4938998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D473E788-409D-4526-BD4A-885D45B411BA}"/>
              </a:ext>
            </a:extLst>
          </p:cNvPr>
          <p:cNvSpPr/>
          <p:nvPr/>
        </p:nvSpPr>
        <p:spPr>
          <a:xfrm>
            <a:off x="3792246" y="4856088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2CC7081F-4905-44D5-B9D0-8D52A9AD565B}"/>
              </a:ext>
            </a:extLst>
          </p:cNvPr>
          <p:cNvSpPr/>
          <p:nvPr/>
        </p:nvSpPr>
        <p:spPr>
          <a:xfrm>
            <a:off x="3792245" y="3810300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F1B1FFA7-6A30-4AAD-8F56-CD856ADC0356}"/>
              </a:ext>
            </a:extLst>
          </p:cNvPr>
          <p:cNvSpPr/>
          <p:nvPr/>
        </p:nvSpPr>
        <p:spPr>
          <a:xfrm>
            <a:off x="5976153" y="3810300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0E1FD8A1-AE7E-4BDF-ACB1-3BC84A598F06}"/>
              </a:ext>
            </a:extLst>
          </p:cNvPr>
          <p:cNvSpPr/>
          <p:nvPr/>
        </p:nvSpPr>
        <p:spPr>
          <a:xfrm>
            <a:off x="6997085" y="3810300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BC1FE519-A6DD-41D8-8F24-046EC154C749}"/>
              </a:ext>
            </a:extLst>
          </p:cNvPr>
          <p:cNvSpPr/>
          <p:nvPr/>
        </p:nvSpPr>
        <p:spPr>
          <a:xfrm rot="5400000">
            <a:off x="3945384" y="2714351"/>
            <a:ext cx="146480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A45BB06F-4711-4F7A-93F6-B74B7F89EC8D}"/>
              </a:ext>
            </a:extLst>
          </p:cNvPr>
          <p:cNvSpPr/>
          <p:nvPr/>
        </p:nvSpPr>
        <p:spPr>
          <a:xfrm rot="5400000">
            <a:off x="5009224" y="2711391"/>
            <a:ext cx="152400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B72C09C0-E709-4970-8C5C-56673F70BFCD}"/>
              </a:ext>
            </a:extLst>
          </p:cNvPr>
          <p:cNvSpPr/>
          <p:nvPr/>
        </p:nvSpPr>
        <p:spPr>
          <a:xfrm rot="5400000">
            <a:off x="6046434" y="2711391"/>
            <a:ext cx="152400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A821F92F-9812-44AC-8ED5-91473A9C95D2}"/>
              </a:ext>
            </a:extLst>
          </p:cNvPr>
          <p:cNvSpPr/>
          <p:nvPr/>
        </p:nvSpPr>
        <p:spPr>
          <a:xfrm rot="5400000" flipH="1" flipV="1">
            <a:off x="5009224" y="4856088"/>
            <a:ext cx="152400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04AE40E5-AAB7-4AEA-B2DC-7F27E3E2D238}"/>
              </a:ext>
            </a:extLst>
          </p:cNvPr>
          <p:cNvSpPr/>
          <p:nvPr/>
        </p:nvSpPr>
        <p:spPr>
          <a:xfrm rot="5400000" flipH="1" flipV="1">
            <a:off x="6059750" y="4856088"/>
            <a:ext cx="152400" cy="29296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476F5D91-3CFE-436E-ADAB-3A475F055B50}"/>
              </a:ext>
            </a:extLst>
          </p:cNvPr>
          <p:cNvSpPr/>
          <p:nvPr/>
        </p:nvSpPr>
        <p:spPr>
          <a:xfrm rot="5400000" flipH="1" flipV="1">
            <a:off x="7080682" y="4839074"/>
            <a:ext cx="152400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FD2B6910-4C13-4A24-9B52-BF890C268B14}"/>
              </a:ext>
            </a:extLst>
          </p:cNvPr>
          <p:cNvSpPr/>
          <p:nvPr/>
        </p:nvSpPr>
        <p:spPr>
          <a:xfrm>
            <a:off x="7069585" y="2701758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75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109" y="430306"/>
            <a:ext cx="6951782" cy="13618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“Happiness” modeled with utility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1260237" y="2138081"/>
            <a:ext cx="1021528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sz="2800" dirty="0"/>
              <a:t>Utility is a real number.</a:t>
            </a:r>
          </a:p>
          <a:p>
            <a:pPr marL="514350" indent="-514350" algn="l">
              <a:buFont typeface="+mj-lt"/>
              <a:buAutoNum type="arabicPeriod"/>
            </a:pPr>
            <a:endParaRPr lang="en-US" sz="2800" dirty="0"/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/>
              <a:t>The higher the utility, the “happier” your robot is.</a:t>
            </a:r>
          </a:p>
          <a:p>
            <a:pPr marL="514350" indent="-514350" algn="l">
              <a:buFont typeface="+mj-lt"/>
              <a:buAutoNum type="arabicPeriod"/>
            </a:pPr>
            <a:endParaRPr lang="en-US" sz="2800" dirty="0"/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/>
              <a:t>Utility is based on the assumptions of </a:t>
            </a:r>
            <a:r>
              <a:rPr lang="en-US" sz="2800" b="1" dirty="0"/>
              <a:t>Utility Theory</a:t>
            </a:r>
            <a:r>
              <a:rPr lang="en-US" sz="2800" dirty="0"/>
              <a:t>, which if obeyed, make you rational.</a:t>
            </a:r>
          </a:p>
          <a:p>
            <a:pPr marL="514350" indent="-514350" algn="l">
              <a:buFont typeface="+mj-lt"/>
              <a:buAutoNum type="arabicPeriod"/>
            </a:pPr>
            <a:endParaRPr lang="en-US" sz="2800" dirty="0"/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/>
              <a:t>For example, if you prefer reward A to reward B, and you prefer reward B to reward C, then you should prefer reward A to reward C.</a:t>
            </a:r>
          </a:p>
        </p:txBody>
      </p:sp>
    </p:spTree>
    <p:extLst>
      <p:ext uri="{BB962C8B-B14F-4D97-AF65-F5344CB8AC3E}">
        <p14:creationId xmlns:p14="http://schemas.microsoft.com/office/powerpoint/2010/main" val="4285899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30928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Markov decision processes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/>
              <p:nvPr/>
            </p:nvSpPr>
            <p:spPr>
              <a:xfrm>
                <a:off x="461683" y="2167563"/>
                <a:ext cx="5884674" cy="2953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States: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sz="32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Actions: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endParaRPr lang="en-US" sz="32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Reward Function: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func>
                  </m:oMath>
                </a14:m>
                <a:endParaRPr lang="en-US" sz="32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Transition model: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83" y="2167563"/>
                <a:ext cx="5884674" cy="2953181"/>
              </a:xfrm>
              <a:prstGeom prst="rect">
                <a:avLst/>
              </a:prstGeom>
              <a:blipFill>
                <a:blip r:embed="rId2"/>
                <a:stretch>
                  <a:fillRect l="-2383" b="-5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22B6919-C498-4F22-A2F4-09BE640F7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292" y="2276415"/>
            <a:ext cx="5159025" cy="307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80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30928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Markov decision processes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2B6919-C498-4F22-A2F4-09BE640F7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445" y="2870762"/>
            <a:ext cx="6162190" cy="3677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48D90D-427C-4DDE-9090-D9AB7EA60783}"/>
              </a:ext>
            </a:extLst>
          </p:cNvPr>
          <p:cNvSpPr txBox="1"/>
          <p:nvPr/>
        </p:nvSpPr>
        <p:spPr>
          <a:xfrm>
            <a:off x="703730" y="1578138"/>
            <a:ext cx="110995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/>
              <a:t>GOAL:</a:t>
            </a:r>
            <a:r>
              <a:rPr lang="en-US" sz="3200" dirty="0"/>
              <a:t> find a </a:t>
            </a:r>
            <a:r>
              <a:rPr lang="en-US" sz="3200" b="1" dirty="0"/>
              <a:t>policy </a:t>
            </a:r>
            <a:r>
              <a:rPr lang="el-GR" sz="3200" b="1" dirty="0"/>
              <a:t>π</a:t>
            </a:r>
            <a:r>
              <a:rPr lang="en-US" sz="3200" dirty="0"/>
              <a:t> that tells you what action to take in each state.  We want to find ‘rewarding’ policies.</a:t>
            </a:r>
          </a:p>
        </p:txBody>
      </p:sp>
    </p:spTree>
    <p:extLst>
      <p:ext uri="{BB962C8B-B14F-4D97-AF65-F5344CB8AC3E}">
        <p14:creationId xmlns:p14="http://schemas.microsoft.com/office/powerpoint/2010/main" val="3090483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514350" indent="-514350" algn="l">
          <a:buFont typeface="+mj-lt"/>
          <a:buAutoNum type="arabicPeriod"/>
          <a:defRPr sz="3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1513</Words>
  <Application>Microsoft Office PowerPoint</Application>
  <PresentationFormat>Widescreen</PresentationFormat>
  <Paragraphs>275</Paragraphs>
  <Slides>69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Arial</vt:lpstr>
      <vt:lpstr>Calibri</vt:lpstr>
      <vt:lpstr>Calibri Light</vt:lpstr>
      <vt:lpstr>Cambria Math</vt:lpstr>
      <vt:lpstr>Century Gothic</vt:lpstr>
      <vt:lpstr>Courier New</vt:lpstr>
      <vt:lpstr>Wingdings</vt:lpstr>
      <vt:lpstr>Wingdings 3</vt:lpstr>
      <vt:lpstr>Office Theme</vt:lpstr>
      <vt:lpstr>Slice</vt:lpstr>
      <vt:lpstr>Markov Decision processes</vt:lpstr>
      <vt:lpstr>References</vt:lpstr>
      <vt:lpstr>Overview</vt:lpstr>
      <vt:lpstr>Types of Machine Learning</vt:lpstr>
      <vt:lpstr>Decision Theory</vt:lpstr>
      <vt:lpstr>Uncertainty modeled with Probability</vt:lpstr>
      <vt:lpstr>“Happiness” modeled with utility</vt:lpstr>
      <vt:lpstr>Markov decision processes</vt:lpstr>
      <vt:lpstr>Markov decision processes</vt:lpstr>
      <vt:lpstr>Application 1: Robots</vt:lpstr>
      <vt:lpstr>Application 2: game of go</vt:lpstr>
      <vt:lpstr>AlphaGo vs. Lee Sedol</vt:lpstr>
      <vt:lpstr>Application 3: email routing</vt:lpstr>
      <vt:lpstr>Application 3: transition model</vt:lpstr>
      <vt:lpstr>Scope of MDP applicability</vt:lpstr>
      <vt:lpstr>Different Objective criteria</vt:lpstr>
      <vt:lpstr>Optimal policy examples: gridworld</vt:lpstr>
      <vt:lpstr>Optimal policy: perfect actuator</vt:lpstr>
      <vt:lpstr>Optimal policy: Imperfect actuator</vt:lpstr>
      <vt:lpstr>Finite horizon : Expectimax</vt:lpstr>
      <vt:lpstr>Expectimax: A game against Nature</vt:lpstr>
      <vt:lpstr>Policy and values</vt:lpstr>
      <vt:lpstr>notation</vt:lpstr>
      <vt:lpstr>Basic equations</vt:lpstr>
      <vt:lpstr>Expectimax algorithm</vt:lpstr>
      <vt:lpstr>2-state Finite horizon Example</vt:lpstr>
      <vt:lpstr>Expectimax: Game tree example (1)</vt:lpstr>
      <vt:lpstr>Expectimax: Game tree example (2)</vt:lpstr>
      <vt:lpstr>Expectimax: Game tree example (3)</vt:lpstr>
      <vt:lpstr>Expectimax: Game tree example (4)</vt:lpstr>
      <vt:lpstr>Complexity of expectimax</vt:lpstr>
      <vt:lpstr>Avoid Exponential blowup with dynamic programming</vt:lpstr>
      <vt:lpstr>Value iteration</vt:lpstr>
      <vt:lpstr>k-steps-to-go notation</vt:lpstr>
      <vt:lpstr>Basic equations</vt:lpstr>
      <vt:lpstr>Value iteration algorithm</vt:lpstr>
      <vt:lpstr>Value iteration example (1)</vt:lpstr>
      <vt:lpstr>Value iteration example (2)</vt:lpstr>
      <vt:lpstr>Value iteration example (3)</vt:lpstr>
      <vt:lpstr>Value iteration example (4)</vt:lpstr>
      <vt:lpstr>Value iteration example (5)</vt:lpstr>
      <vt:lpstr>Horizon effect</vt:lpstr>
      <vt:lpstr>complexity of value iteration</vt:lpstr>
      <vt:lpstr>Comparison</vt:lpstr>
      <vt:lpstr>Infinite horizon</vt:lpstr>
      <vt:lpstr>Basic equations for infinite horizon value iteration</vt:lpstr>
      <vt:lpstr>Value iteration (finite Horizon)</vt:lpstr>
      <vt:lpstr>Value iteration (Infinite Horizon)</vt:lpstr>
      <vt:lpstr>Value iteration in gridworld (0)</vt:lpstr>
      <vt:lpstr>Value iteration in gridworld (1)</vt:lpstr>
      <vt:lpstr>Value iteration in gridworld (2)</vt:lpstr>
      <vt:lpstr>Value iteration in gridworld (3)</vt:lpstr>
      <vt:lpstr>Value iteration in gridworld (4)</vt:lpstr>
      <vt:lpstr>Value iteration in gridworld (5)</vt:lpstr>
      <vt:lpstr>Value iteration in gridworld (6)</vt:lpstr>
      <vt:lpstr>Value iteration in gridworld (7)</vt:lpstr>
      <vt:lpstr>Value iteration in gridworld (8)</vt:lpstr>
      <vt:lpstr>Value iteration in gridworld (9)</vt:lpstr>
      <vt:lpstr>Value iteration in gridworld (10)</vt:lpstr>
      <vt:lpstr>Value iteration in gridworld (11)</vt:lpstr>
      <vt:lpstr>Value iteration in gridworld (12)</vt:lpstr>
      <vt:lpstr>Value iteration in gridworld (100)</vt:lpstr>
      <vt:lpstr>Problems with value iteration</vt:lpstr>
      <vt:lpstr>policy iteration</vt:lpstr>
      <vt:lpstr>policy iteration</vt:lpstr>
      <vt:lpstr>policy iteration Example (0)</vt:lpstr>
      <vt:lpstr>policy iteration Example (1)</vt:lpstr>
      <vt:lpstr>policy iteration Example (2)</vt:lpstr>
      <vt:lpstr>policy iteration Example (3)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Markov Decision processes</dc:title>
  <dc:creator>Scott O'Hara</dc:creator>
  <cp:lastModifiedBy>Scott O'Hara</cp:lastModifiedBy>
  <cp:revision>47</cp:revision>
  <dcterms:created xsi:type="dcterms:W3CDTF">2018-08-29T18:37:43Z</dcterms:created>
  <dcterms:modified xsi:type="dcterms:W3CDTF">2018-08-29T22:37:06Z</dcterms:modified>
</cp:coreProperties>
</file>